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295" r:id="rId3"/>
    <p:sldId id="257" r:id="rId4"/>
    <p:sldId id="317" r:id="rId5"/>
    <p:sldId id="311" r:id="rId6"/>
    <p:sldId id="289" r:id="rId7"/>
    <p:sldId id="288" r:id="rId8"/>
    <p:sldId id="273" r:id="rId9"/>
    <p:sldId id="316" r:id="rId10"/>
    <p:sldId id="258" r:id="rId11"/>
    <p:sldId id="304" r:id="rId12"/>
    <p:sldId id="296" r:id="rId13"/>
    <p:sldId id="259" r:id="rId14"/>
    <p:sldId id="297" r:id="rId15"/>
    <p:sldId id="293" r:id="rId16"/>
    <p:sldId id="298" r:id="rId17"/>
    <p:sldId id="315" r:id="rId18"/>
    <p:sldId id="324" r:id="rId19"/>
    <p:sldId id="274" r:id="rId20"/>
    <p:sldId id="290" r:id="rId21"/>
    <p:sldId id="275" r:id="rId22"/>
    <p:sldId id="277" r:id="rId23"/>
    <p:sldId id="276" r:id="rId24"/>
    <p:sldId id="261" r:id="rId25"/>
    <p:sldId id="278" r:id="rId26"/>
    <p:sldId id="262" r:id="rId27"/>
    <p:sldId id="260" r:id="rId28"/>
    <p:sldId id="294" r:id="rId29"/>
    <p:sldId id="305" r:id="rId30"/>
    <p:sldId id="265" r:id="rId31"/>
    <p:sldId id="310" r:id="rId32"/>
    <p:sldId id="266" r:id="rId33"/>
    <p:sldId id="318" r:id="rId34"/>
    <p:sldId id="319" r:id="rId35"/>
    <p:sldId id="302" r:id="rId36"/>
    <p:sldId id="320" r:id="rId37"/>
    <p:sldId id="292" r:id="rId38"/>
    <p:sldId id="308" r:id="rId39"/>
    <p:sldId id="303" r:id="rId40"/>
    <p:sldId id="267" r:id="rId41"/>
    <p:sldId id="268" r:id="rId42"/>
    <p:sldId id="270" r:id="rId43"/>
    <p:sldId id="326" r:id="rId44"/>
    <p:sldId id="279" r:id="rId45"/>
    <p:sldId id="281" r:id="rId46"/>
    <p:sldId id="325" r:id="rId47"/>
    <p:sldId id="280" r:id="rId48"/>
    <p:sldId id="312" r:id="rId49"/>
    <p:sldId id="309" r:id="rId50"/>
    <p:sldId id="314" r:id="rId51"/>
    <p:sldId id="282" r:id="rId52"/>
    <p:sldId id="283" r:id="rId53"/>
    <p:sldId id="269" r:id="rId54"/>
    <p:sldId id="286" r:id="rId55"/>
    <p:sldId id="307" r:id="rId56"/>
    <p:sldId id="306" r:id="rId57"/>
    <p:sldId id="287" r:id="rId58"/>
    <p:sldId id="321" r:id="rId59"/>
    <p:sldId id="323" r:id="rId60"/>
    <p:sldId id="272" r:id="rId6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1" autoAdjust="0"/>
    <p:restoredTop sz="93896" autoAdjust="0"/>
  </p:normalViewPr>
  <p:slideViewPr>
    <p:cSldViewPr>
      <p:cViewPr varScale="1">
        <p:scale>
          <a:sx n="91" d="100"/>
          <a:sy n="91" d="100"/>
        </p:scale>
        <p:origin x="76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0.xml"/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6DB8B-D240-4A54-8511-56F24B13EAF1}" type="datetimeFigureOut">
              <a:rPr lang="pl-PL" smtClean="0"/>
              <a:pPr/>
              <a:t>2015-12-03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71640-5F2F-4B94-872D-1515B6EBE7A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8842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71640-5F2F-4B94-872D-1515B6EBE7A0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7764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2015-12-03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2015-12-03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2015-12-03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2015-12-03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2015-12-03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2015-12-03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2015-12-03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2015-12-03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2015-12-03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2015-12-03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2015-12-03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2015-12-03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5" Type="http://schemas.openxmlformats.org/officeDocument/2006/relationships/image" Target="../media/image68.emf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5" Type="http://schemas.openxmlformats.org/officeDocument/2006/relationships/image" Target="../media/image71.jpeg"/><Relationship Id="rId4" Type="http://schemas.openxmlformats.org/officeDocument/2006/relationships/image" Target="../media/image7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5" Type="http://schemas.openxmlformats.org/officeDocument/2006/relationships/image" Target="../media/image85.jpg"/><Relationship Id="rId4" Type="http://schemas.openxmlformats.org/officeDocument/2006/relationships/image" Target="../media/image8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7" Type="http://schemas.openxmlformats.org/officeDocument/2006/relationships/image" Target="../media/image9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92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4" Type="http://schemas.openxmlformats.org/officeDocument/2006/relationships/image" Target="../media/image9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4" Type="http://schemas.openxmlformats.org/officeDocument/2006/relationships/image" Target="../media/image9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4" Type="http://schemas.openxmlformats.org/officeDocument/2006/relationships/image" Target="../media/image9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5" Type="http://schemas.openxmlformats.org/officeDocument/2006/relationships/image" Target="../media/image100.jpeg"/><Relationship Id="rId4" Type="http://schemas.openxmlformats.org/officeDocument/2006/relationships/image" Target="../media/image9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4" Type="http://schemas.openxmlformats.org/officeDocument/2006/relationships/image" Target="../media/image10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4" Type="http://schemas.openxmlformats.org/officeDocument/2006/relationships/image" Target="../media/image104.jpe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6" Type="http://schemas.openxmlformats.org/officeDocument/2006/relationships/image" Target="../media/image109.gif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pn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98892" y="332656"/>
            <a:ext cx="7772400" cy="1296143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rgbClr val="8A0000"/>
                </a:solidFill>
              </a:rPr>
              <a:t>Stowarzyszenie Klon/Jawor</a:t>
            </a:r>
            <a:endParaRPr lang="pl-PL" b="1" dirty="0">
              <a:solidFill>
                <a:srgbClr val="8A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64" y="2223274"/>
            <a:ext cx="4248472" cy="318590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5" y="5589240"/>
            <a:ext cx="8660650" cy="1095025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2990364" y="1299944"/>
            <a:ext cx="3389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>
                <a:solidFill>
                  <a:srgbClr val="8A0000"/>
                </a:solidFill>
              </a:rPr>
              <a:t>ma 15 lat!</a:t>
            </a:r>
            <a:endParaRPr lang="pl-PL" sz="5400" dirty="0">
              <a:solidFill>
                <a:srgbClr val="8A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1">
        <p:sndAc>
          <p:stSnd>
            <p:snd r:embed="rId3" name="click.wav"/>
          </p:stSnd>
        </p:sndAc>
      </p:transition>
    </mc:Choice>
    <mc:Fallback xmlns="">
      <p:transition spd="slow" advTm="7821"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000" b="1" dirty="0" smtClean="0">
                <a:solidFill>
                  <a:srgbClr val="8A0000"/>
                </a:solidFill>
              </a:rPr>
              <a:t>Rejestracja Stowarzyszenia Klon/Jawor</a:t>
            </a:r>
            <a:endParaRPr lang="pl-PL" sz="4000" b="1" dirty="0">
              <a:solidFill>
                <a:srgbClr val="8A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W </a:t>
            </a:r>
            <a:r>
              <a:rPr lang="pl-PL" sz="2800" dirty="0" smtClean="0"/>
              <a:t>2000 </a:t>
            </a:r>
            <a:r>
              <a:rPr lang="pl-PL" sz="2800" dirty="0"/>
              <a:t>r. program Klon/Jawor przekształcił się w Stowarzyszenie </a:t>
            </a:r>
            <a:r>
              <a:rPr lang="pl-PL" sz="2800" dirty="0" smtClean="0"/>
              <a:t>Klon/Jawor, zarejestrowane w KRS </a:t>
            </a:r>
          </a:p>
          <a:p>
            <a:pPr marL="0" indent="0">
              <a:buNone/>
            </a:pPr>
            <a:r>
              <a:rPr lang="pl-PL" sz="2800" dirty="0" smtClean="0"/>
              <a:t>2 sierpnia 2000 r.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445224"/>
            <a:ext cx="8660650" cy="10950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8"/>
    </mc:Choice>
    <mc:Fallback xmlns="">
      <p:transition spd="slow" advTm="9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548680"/>
            <a:ext cx="2520280" cy="5000535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>
                <a:solidFill>
                  <a:srgbClr val="8A0000"/>
                </a:solidFill>
              </a:rPr>
              <a:t>Zaproszenie na zebranie założycielskie</a:t>
            </a:r>
            <a:endParaRPr lang="pl-PL" b="1" dirty="0">
              <a:solidFill>
                <a:srgbClr val="8A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lum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4289"/>
            <a:ext cx="4680520" cy="6813712"/>
          </a:xfrm>
          <a:prstGeom prst="rect">
            <a:avLst/>
          </a:prstGeom>
        </p:spPr>
      </p:pic>
      <p:sp>
        <p:nvSpPr>
          <p:cNvPr id="9" name="Minus 8"/>
          <p:cNvSpPr/>
          <p:nvPr/>
        </p:nvSpPr>
        <p:spPr>
          <a:xfrm>
            <a:off x="3832353" y="2276872"/>
            <a:ext cx="4176464" cy="72008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Minus 9"/>
          <p:cNvSpPr/>
          <p:nvPr/>
        </p:nvSpPr>
        <p:spPr>
          <a:xfrm>
            <a:off x="7524328" y="2132856"/>
            <a:ext cx="795071" cy="72008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282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6"/>
    </mc:Choice>
    <mc:Fallback xmlns="">
      <p:transition spd="slow" advTm="9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6"/>
            <a:ext cx="3804697" cy="5404269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720" y="1415688"/>
            <a:ext cx="3790696" cy="4816618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457200" y="274638"/>
            <a:ext cx="7859216" cy="700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 smtClean="0">
                <a:solidFill>
                  <a:srgbClr val="8A0000"/>
                </a:solidFill>
              </a:rPr>
              <a:t>Kto był na zebraniu założycielskim?</a:t>
            </a:r>
            <a:endParaRPr lang="pl-PL" sz="3600" b="1" dirty="0">
              <a:solidFill>
                <a:srgbClr val="8A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705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50"/>
    </mc:Choice>
    <mc:Fallback xmlns="">
      <p:transition spd="slow" advTm="11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ngo.pl i TWI</a:t>
            </a:r>
            <a:endParaRPr lang="pl-PL" sz="3600" b="1" dirty="0">
              <a:solidFill>
                <a:srgbClr val="8A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>
              <a:buNone/>
            </a:pPr>
            <a:r>
              <a:rPr lang="pl-PL" sz="2800" dirty="0" smtClean="0"/>
              <a:t>ngo.pl</a:t>
            </a:r>
            <a:r>
              <a:rPr lang="pl-PL" sz="2800" dirty="0"/>
              <a:t> </a:t>
            </a:r>
            <a:r>
              <a:rPr lang="pl-PL" sz="2800" dirty="0" smtClean="0"/>
              <a:t>uruchomiono na </a:t>
            </a:r>
            <a:r>
              <a:rPr lang="pl-PL" sz="2800" b="1" dirty="0" smtClean="0"/>
              <a:t>przełomie 2000 i</a:t>
            </a:r>
            <a:r>
              <a:rPr lang="pl-PL" sz="2800" dirty="0" smtClean="0"/>
              <a:t> </a:t>
            </a:r>
            <a:r>
              <a:rPr lang="pl-PL" sz="2800" b="1" dirty="0" smtClean="0"/>
              <a:t>2001 r</a:t>
            </a:r>
            <a:r>
              <a:rPr lang="pl-PL" sz="2800" dirty="0" smtClean="0"/>
              <a:t>. </a:t>
            </a:r>
            <a:r>
              <a:rPr lang="pl-PL" sz="2800" dirty="0"/>
              <a:t>W ramach programu </a:t>
            </a:r>
            <a:r>
              <a:rPr lang="pl-PL" sz="2800" b="1" dirty="0" smtClean="0"/>
              <a:t>Towarzystwo </a:t>
            </a:r>
            <a:r>
              <a:rPr lang="pl-PL" sz="2800" b="1" dirty="0"/>
              <a:t>Wzajemnej Informacji</a:t>
            </a:r>
            <a:r>
              <a:rPr lang="pl-PL" sz="2800" dirty="0"/>
              <a:t> (</a:t>
            </a:r>
            <a:r>
              <a:rPr lang="pl-PL" sz="2800" dirty="0" smtClean="0"/>
              <a:t>wspólne przedsięwzięcie </a:t>
            </a:r>
            <a:r>
              <a:rPr lang="pl-PL" sz="2800" dirty="0"/>
              <a:t>Polsko-Amerykańskiej Fundacji Wolności </a:t>
            </a:r>
            <a:r>
              <a:rPr lang="pl-PL" sz="2800" dirty="0" smtClean="0"/>
              <a:t>i </a:t>
            </a:r>
            <a:r>
              <a:rPr lang="pl-PL" sz="2800" dirty="0"/>
              <a:t>Stowarzyszenia Klon/Jawor) powstała </a:t>
            </a:r>
            <a:r>
              <a:rPr lang="pl-PL" sz="2800" dirty="0" smtClean="0"/>
              <a:t>strona </a:t>
            </a:r>
            <a:r>
              <a:rPr lang="pl-PL" sz="2800" dirty="0"/>
              <a:t>gromadząca w </a:t>
            </a:r>
            <a:r>
              <a:rPr lang="pl-PL" sz="2800" dirty="0" smtClean="0"/>
              <a:t>bazie </a:t>
            </a:r>
            <a:r>
              <a:rPr lang="pl-PL" sz="2800" dirty="0"/>
              <a:t>danych informacje o polskich i zagranicznych organizacjach pozarządowych</a:t>
            </a:r>
            <a:r>
              <a:rPr lang="pl-PL" sz="2800" dirty="0" smtClean="0"/>
              <a:t>.</a:t>
            </a:r>
            <a:endParaRPr lang="pl-PL" sz="2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27646"/>
            <a:ext cx="1868474" cy="1483568"/>
          </a:xfrm>
          <a:prstGeom prst="rect">
            <a:avLst/>
          </a:prstGeom>
        </p:spPr>
      </p:pic>
      <p:pic>
        <p:nvPicPr>
          <p:cNvPr id="6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5304" y="4906549"/>
            <a:ext cx="3800912" cy="98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55"/>
    </mc:Choice>
    <mc:Fallback xmlns="">
      <p:transition spd="slow" advTm="11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ngo.pl i TWI</a:t>
            </a:r>
            <a:endParaRPr lang="pl-PL" sz="3600" b="1" dirty="0">
              <a:solidFill>
                <a:srgbClr val="8A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199" y="1196752"/>
            <a:ext cx="8428783" cy="5328592"/>
          </a:xfrm>
        </p:spPr>
        <p:txBody>
          <a:bodyPr/>
          <a:lstStyle/>
          <a:p>
            <a:pPr marL="0" indent="0">
              <a:buNone/>
            </a:pPr>
            <a:r>
              <a:rPr lang="pl-PL" sz="2800" dirty="0" smtClean="0"/>
              <a:t>W </a:t>
            </a:r>
            <a:r>
              <a:rPr lang="pl-PL" sz="2800" b="1" dirty="0"/>
              <a:t>ngo.pl </a:t>
            </a:r>
            <a:r>
              <a:rPr lang="pl-PL" sz="2800" dirty="0"/>
              <a:t>– oprócz informacji </a:t>
            </a:r>
            <a:r>
              <a:rPr lang="pl-PL" sz="2800" dirty="0" smtClean="0"/>
              <a:t>o prawie, </a:t>
            </a:r>
            <a:r>
              <a:rPr lang="pl-PL" sz="2800" dirty="0"/>
              <a:t>księgowości, nowych </a:t>
            </a:r>
            <a:r>
              <a:rPr lang="pl-PL" sz="2800" dirty="0" smtClean="0"/>
              <a:t>technologiach </a:t>
            </a:r>
            <a:r>
              <a:rPr lang="pl-PL" sz="2800" dirty="0"/>
              <a:t>– zaczęły pojawiać się aktualności z III </a:t>
            </a:r>
            <a:r>
              <a:rPr lang="pl-PL" sz="2800" dirty="0" smtClean="0"/>
              <a:t>sektora.</a:t>
            </a:r>
          </a:p>
          <a:p>
            <a:pPr marL="0" indent="0">
              <a:buNone/>
            </a:pPr>
            <a:endParaRPr lang="pl-PL" sz="2800" dirty="0" smtClean="0"/>
          </a:p>
          <a:p>
            <a:pPr marL="0" indent="0">
              <a:buNone/>
            </a:pPr>
            <a:endParaRPr lang="pl-PL" sz="2400" dirty="0" smtClean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87" y="2780928"/>
            <a:ext cx="4890047" cy="3614865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5940152" y="3284984"/>
            <a:ext cx="2736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Stowarzyszenie na rzecz FIP </a:t>
            </a:r>
          </a:p>
          <a:p>
            <a:r>
              <a:rPr lang="pl-PL" sz="2400" dirty="0"/>
              <a:t>przekazało nam </a:t>
            </a:r>
          </a:p>
          <a:p>
            <a:r>
              <a:rPr lang="pl-PL" sz="2400" dirty="0"/>
              <a:t>pozarządową agencję </a:t>
            </a:r>
          </a:p>
          <a:p>
            <a:r>
              <a:rPr lang="pl-PL" sz="2400" dirty="0"/>
              <a:t>informacyjną.</a:t>
            </a:r>
          </a:p>
        </p:txBody>
      </p:sp>
      <p:sp>
        <p:nvSpPr>
          <p:cNvPr id="6" name="Strzałka w dół 5"/>
          <p:cNvSpPr/>
          <p:nvPr/>
        </p:nvSpPr>
        <p:spPr>
          <a:xfrm rot="5400000" flipH="1">
            <a:off x="5678632" y="5418711"/>
            <a:ext cx="530150" cy="101522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45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0"/>
    </mc:Choice>
    <mc:Fallback xmlns="">
      <p:transition spd="slow" advTm="9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50"/>
                            </p:stCondLst>
                            <p:childTnLst>
                              <p:par>
                                <p:cTn id="27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  <p:bldP spid="6" grpId="0" animBg="1"/>
      <p:bldP spid="6" grpId="1" animBg="1"/>
      <p:bldP spid="6" grpId="2" animBg="1"/>
      <p:bldP spid="6" grpId="3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Ludzko – tak to wyglądało</a:t>
            </a:r>
            <a:endParaRPr lang="pl-PL" sz="3600" b="1" dirty="0">
              <a:solidFill>
                <a:srgbClr val="8A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44824"/>
            <a:ext cx="6145726" cy="41574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508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8"/>
    </mc:Choice>
    <mc:Fallback xmlns="">
      <p:transition spd="slow" advTm="8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39699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I tak, też wyglądało</a:t>
            </a:r>
            <a:endParaRPr lang="pl-PL" sz="3600" b="1" dirty="0">
              <a:solidFill>
                <a:srgbClr val="8A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33718"/>
            <a:ext cx="2867025" cy="4572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79" y="1637910"/>
            <a:ext cx="4543425" cy="2924175"/>
          </a:xfrm>
          <a:prstGeom prst="rect">
            <a:avLst/>
          </a:prstGeom>
        </p:spPr>
      </p:pic>
      <p:sp>
        <p:nvSpPr>
          <p:cNvPr id="6" name="Strzałka w dół 5"/>
          <p:cNvSpPr/>
          <p:nvPr/>
        </p:nvSpPr>
        <p:spPr>
          <a:xfrm flipH="1">
            <a:off x="7164288" y="260648"/>
            <a:ext cx="504056" cy="1580726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 w dół 6"/>
          <p:cNvSpPr/>
          <p:nvPr/>
        </p:nvSpPr>
        <p:spPr>
          <a:xfrm rot="5400000" flipH="1">
            <a:off x="3372760" y="2512297"/>
            <a:ext cx="530150" cy="101522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 w dół 7"/>
          <p:cNvSpPr/>
          <p:nvPr/>
        </p:nvSpPr>
        <p:spPr>
          <a:xfrm flipH="1">
            <a:off x="629783" y="1052736"/>
            <a:ext cx="625848" cy="1485534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 w dół 8"/>
          <p:cNvSpPr/>
          <p:nvPr/>
        </p:nvSpPr>
        <p:spPr>
          <a:xfrm rot="10800000" flipH="1">
            <a:off x="4582344" y="2538270"/>
            <a:ext cx="556654" cy="3301056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790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84"/>
    </mc:Choice>
    <mc:Fallback xmlns="">
      <p:transition spd="slow" advTm="17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750"/>
                            </p:stCondLst>
                            <p:childTnLst>
                              <p:par>
                                <p:cTn id="27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250"/>
                            </p:stCondLst>
                            <p:childTnLst>
                              <p:par>
                                <p:cTn id="34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750"/>
                            </p:stCondLst>
                            <p:childTnLst>
                              <p:par>
                                <p:cTn id="40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250"/>
                            </p:stCondLst>
                            <p:childTnLst>
                              <p:par>
                                <p:cTn id="47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500"/>
                            </p:stCondLst>
                            <p:childTnLst>
                              <p:par>
                                <p:cTn id="50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750"/>
                            </p:stCondLst>
                            <p:childTnLst>
                              <p:par>
                                <p:cTn id="53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250"/>
                            </p:stCondLst>
                            <p:childTnLst>
                              <p:par>
                                <p:cTn id="6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500"/>
                            </p:stCondLst>
                            <p:childTnLst>
                              <p:par>
                                <p:cTn id="63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750"/>
                            </p:stCondLst>
                            <p:childTnLst>
                              <p:par>
                                <p:cTn id="66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7" grpId="2" animBg="1"/>
      <p:bldP spid="7" grpId="3" animBg="1"/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  <p:bldP spid="9" grpId="3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Czasem wyjeżdżaliśmy – do Sandomierza</a:t>
            </a:r>
            <a:endParaRPr lang="pl-PL" sz="3600" b="1" dirty="0">
              <a:solidFill>
                <a:srgbClr val="8A0000"/>
              </a:solidFill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593" y="1556792"/>
            <a:ext cx="6612814" cy="425355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069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4"/>
    </mc:Choice>
    <mc:Fallback xmlns="">
      <p:transition spd="slow" advTm="8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Do Lwowa i do </a:t>
            </a:r>
            <a:r>
              <a:rPr lang="pl-PL" sz="3600" b="1" dirty="0" smtClean="0">
                <a:solidFill>
                  <a:srgbClr val="8A0000"/>
                </a:solidFill>
                <a:sym typeface="Wingdings" panose="05000000000000000000" pitchFamily="2" charset="2"/>
              </a:rPr>
              <a:t></a:t>
            </a:r>
            <a:r>
              <a:rPr lang="pl-PL" sz="3600" b="1" dirty="0" smtClean="0">
                <a:solidFill>
                  <a:srgbClr val="8A0000"/>
                </a:solidFill>
              </a:rPr>
              <a:t> Falenicy</a:t>
            </a:r>
            <a:endParaRPr lang="pl-PL" sz="36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4744"/>
            <a:ext cx="4745906" cy="3258382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16"/>
            <a:ext cx="4114800" cy="28983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699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9"/>
    </mc:Choice>
    <mc:Fallback xmlns="">
      <p:transition spd="slow" advTm="10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Broszury PSP </a:t>
            </a:r>
            <a:br>
              <a:rPr lang="pl-PL" sz="3600" b="1" dirty="0" smtClean="0">
                <a:solidFill>
                  <a:srgbClr val="8A0000"/>
                </a:solidFill>
              </a:rPr>
            </a:br>
            <a:r>
              <a:rPr lang="pl-PL" sz="3600" b="1" dirty="0" smtClean="0">
                <a:solidFill>
                  <a:srgbClr val="8A0000"/>
                </a:solidFill>
              </a:rPr>
              <a:t>(Poznaj Swoje Prawa)</a:t>
            </a:r>
            <a:endParaRPr lang="pl-PL" sz="3600" b="1" dirty="0">
              <a:solidFill>
                <a:srgbClr val="8A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3539" y="1340768"/>
            <a:ext cx="8229600" cy="5040560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 indent="0">
              <a:buNone/>
            </a:pPr>
            <a:r>
              <a:rPr lang="pl-PL" sz="2400" dirty="0" smtClean="0"/>
              <a:t>Wydawane już w Fundacji Bez Względu na </a:t>
            </a:r>
          </a:p>
          <a:p>
            <a:pPr indent="0">
              <a:buNone/>
            </a:pPr>
            <a:r>
              <a:rPr lang="pl-PL" sz="2400" dirty="0" smtClean="0"/>
              <a:t>Niepogodę. </a:t>
            </a:r>
            <a:r>
              <a:rPr lang="pl-PL" sz="2400" dirty="0"/>
              <a:t>Kilkadziesiąt wydań </a:t>
            </a:r>
            <a:r>
              <a:rPr lang="pl-PL" sz="2400" dirty="0" smtClean="0"/>
              <a:t>w </a:t>
            </a:r>
            <a:r>
              <a:rPr lang="pl-PL" sz="2400" dirty="0"/>
              <a:t>latach </a:t>
            </a:r>
            <a:endParaRPr lang="pl-PL" sz="2400" dirty="0" smtClean="0"/>
          </a:p>
          <a:p>
            <a:pPr indent="0">
              <a:buNone/>
            </a:pPr>
            <a:r>
              <a:rPr lang="pl-PL" sz="2400" dirty="0" smtClean="0"/>
              <a:t>1997-2011 </a:t>
            </a:r>
            <a:r>
              <a:rPr lang="pl-PL" sz="2400" dirty="0"/>
              <a:t>, </a:t>
            </a:r>
            <a:r>
              <a:rPr lang="pl-PL" sz="2400" dirty="0" smtClean="0"/>
              <a:t>1,5 mln egz. (kilkanaście ton! </a:t>
            </a:r>
            <a:r>
              <a:rPr lang="pl-PL" sz="2400" b="1" dirty="0" smtClean="0">
                <a:sym typeface="Wingdings" pitchFamily="2" charset="2"/>
              </a:rPr>
              <a:t></a:t>
            </a:r>
            <a:r>
              <a:rPr lang="pl-PL" sz="2400" dirty="0" smtClean="0"/>
              <a:t>). </a:t>
            </a:r>
          </a:p>
          <a:p>
            <a:pPr indent="0">
              <a:buNone/>
            </a:pPr>
            <a:r>
              <a:rPr lang="pl-PL" sz="2400" dirty="0" smtClean="0"/>
              <a:t>Były też z Telegazecie. </a:t>
            </a:r>
          </a:p>
          <a:p>
            <a:pPr>
              <a:buNone/>
            </a:pPr>
            <a:endParaRPr lang="pl-PL" b="1" i="1" dirty="0" smtClean="0">
              <a:solidFill>
                <a:srgbClr val="FF0000"/>
              </a:solidFill>
            </a:endParaRP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6792"/>
            <a:ext cx="2566396" cy="22322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56793"/>
            <a:ext cx="2677359" cy="22322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20" y="3356992"/>
            <a:ext cx="1522255" cy="28452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04"/>
    </mc:Choice>
    <mc:Fallback xmlns="">
      <p:transition spd="slow" advTm="19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>
                <a:solidFill>
                  <a:srgbClr val="8A0000"/>
                </a:solidFill>
              </a:rPr>
              <a:t>Jak to się stało? </a:t>
            </a:r>
            <a:endParaRPr lang="pl-PL" sz="4000" dirty="0">
              <a:solidFill>
                <a:srgbClr val="8A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4664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/>
              <a:t>Szok, niedowierzanie </a:t>
            </a:r>
            <a:r>
              <a:rPr lang="pl-PL" b="1" dirty="0" smtClean="0">
                <a:sym typeface="Wingdings" pitchFamily="2" charset="2"/>
              </a:rPr>
              <a:t></a:t>
            </a:r>
            <a:endParaRPr lang="pl-PL" b="1" dirty="0" smtClean="0"/>
          </a:p>
          <a:p>
            <a:pPr marL="0" indent="0" algn="ctr">
              <a:buNone/>
            </a:pPr>
            <a:endParaRPr lang="pl-PL" dirty="0" smtClean="0"/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3938" y="2357881"/>
            <a:ext cx="3049983" cy="396043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50" y="2564904"/>
            <a:ext cx="3096344" cy="309634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3573016"/>
            <a:ext cx="1224136" cy="1530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825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4"/>
    </mc:Choice>
    <mc:Fallback xmlns="">
      <p:transition spd="slow" advTm="13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750"/>
                            </p:stCondLst>
                            <p:childTnLst>
                              <p:par>
                                <p:cTn id="27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2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31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250"/>
                            </p:stCondLst>
                            <p:childTnLst>
                              <p:par>
                                <p:cTn id="33" presetID="35" presetClass="emph" presetSubtype="0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34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35" presetClass="emph" presetSubtype="0" fill="hold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3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750"/>
                            </p:stCondLst>
                            <p:childTnLst>
                              <p:par>
                                <p:cTn id="39" presetID="35" presetClass="emph" presetSubtype="0" fill="hold" grpId="6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40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35" presetClass="emph" presetSubtype="0" fill="hold" grpId="7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 build="p"/>
      <p:bldP spid="3" grpId="2" build="p"/>
      <p:bldP spid="3" grpId="3" build="p"/>
      <p:bldP spid="3" grpId="4" build="p"/>
      <p:bldP spid="3" grpId="5" build="p"/>
      <p:bldP spid="3" grpId="6" build="p"/>
      <p:bldP spid="3" grpId="7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Seria 3w* </a:t>
            </a:r>
            <a:br>
              <a:rPr lang="pl-PL" sz="3600" b="1" dirty="0" smtClean="0">
                <a:solidFill>
                  <a:srgbClr val="8A0000"/>
                </a:solidFill>
              </a:rPr>
            </a:br>
            <a:r>
              <a:rPr lang="pl-PL" sz="3600" b="1" dirty="0" smtClean="0">
                <a:solidFill>
                  <a:srgbClr val="8A0000"/>
                </a:solidFill>
              </a:rPr>
              <a:t>(Warto Wiedzieć Więcej)</a:t>
            </a:r>
            <a:endParaRPr lang="pl-PL" sz="3600" b="1" dirty="0">
              <a:solidFill>
                <a:srgbClr val="8A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pl-PL" dirty="0" smtClean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 smtClean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 smtClean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 smtClean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 smtClean="0"/>
          </a:p>
          <a:p>
            <a:pPr marL="0" indent="0" algn="ctr">
              <a:buNone/>
            </a:pPr>
            <a:endParaRPr lang="pl-PL" sz="3600" dirty="0" smtClean="0"/>
          </a:p>
          <a:p>
            <a:pPr marL="0" indent="0" algn="ctr">
              <a:buNone/>
            </a:pPr>
            <a:r>
              <a:rPr lang="pl-PL" sz="4000" dirty="0" smtClean="0"/>
              <a:t>Wydawane od 2001 r., łącznie kilkadziesiąt wydań. </a:t>
            </a:r>
            <a:endParaRPr lang="pl-PL" sz="4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56547"/>
            <a:ext cx="2954194" cy="296122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92" y="1770212"/>
            <a:ext cx="1940078" cy="299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239" y="1754097"/>
            <a:ext cx="2107091" cy="29934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841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1"/>
    </mc:Choice>
    <mc:Fallback xmlns="">
      <p:transition spd="slow" advTm="11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8A0000"/>
                </a:solidFill>
              </a:rPr>
              <a:t>Inne wydawnictwa</a:t>
            </a:r>
            <a:endParaRPr lang="pl-PL" sz="3200" b="1" dirty="0">
              <a:solidFill>
                <a:srgbClr val="8A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6369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Warszawski Informator Seniora</a:t>
            </a:r>
          </a:p>
          <a:p>
            <a:pPr indent="0">
              <a:buNone/>
            </a:pPr>
            <a:r>
              <a:rPr lang="pl-PL" dirty="0" smtClean="0"/>
              <a:t>Informatory </a:t>
            </a:r>
            <a:r>
              <a:rPr lang="pl-PL" dirty="0"/>
              <a:t>dla seniorów, osób </a:t>
            </a:r>
            <a:r>
              <a:rPr lang="pl-PL" dirty="0" smtClean="0"/>
              <a:t>niepełnosprawnych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Elementarz </a:t>
            </a:r>
            <a:r>
              <a:rPr lang="pl-PL" dirty="0"/>
              <a:t>III Sektora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152618"/>
            <a:ext cx="1095955" cy="158476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144" y="3061586"/>
            <a:ext cx="1153687" cy="1675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878" y="1138748"/>
            <a:ext cx="1247800" cy="1783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720" y="3429001"/>
            <a:ext cx="2049838" cy="292784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76"/>
    </mc:Choice>
    <mc:Fallback xmlns="">
      <p:transition spd="slow" advTm="19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>
                <a:solidFill>
                  <a:srgbClr val="8A0000"/>
                </a:solidFill>
              </a:rPr>
              <a:t>gazeta.ngo.pl, Poradnik </a:t>
            </a:r>
            <a:r>
              <a:rPr lang="pl-PL" sz="3600" b="1" dirty="0" smtClean="0">
                <a:solidFill>
                  <a:srgbClr val="8A0000"/>
                </a:solidFill>
              </a:rPr>
              <a:t>pozarządowy</a:t>
            </a:r>
            <a:endParaRPr lang="pl-PL" sz="3600" b="1" dirty="0">
              <a:solidFill>
                <a:srgbClr val="8A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04864"/>
            <a:ext cx="2861481" cy="41038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434" y="2708920"/>
            <a:ext cx="2706620" cy="3599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709" y="3068960"/>
            <a:ext cx="2371971" cy="32397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8"/>
    </mc:Choice>
    <mc:Fallback xmlns="">
      <p:transition spd="slow" advTm="11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Program Europejski</a:t>
            </a:r>
            <a:endParaRPr lang="pl-PL" sz="3600" b="1" dirty="0">
              <a:solidFill>
                <a:srgbClr val="8A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biuro łącznika w Brukseli</a:t>
            </a:r>
          </a:p>
          <a:p>
            <a:pPr marL="0" indent="0"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Trzeci sektor w UE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82" y="3212976"/>
            <a:ext cx="2178760" cy="30963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700808"/>
            <a:ext cx="2235822" cy="30963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3"/>
    </mc:Choice>
    <mc:Fallback xmlns="">
      <p:transition spd="slow" advTm="12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Nowe technologie dla </a:t>
            </a:r>
            <a:r>
              <a:rPr lang="pl-PL" sz="3600" b="1" dirty="0" err="1" smtClean="0">
                <a:solidFill>
                  <a:srgbClr val="8A0000"/>
                </a:solidFill>
              </a:rPr>
              <a:t>NGOs</a:t>
            </a:r>
            <a:endParaRPr lang="pl-PL" sz="3600" b="1" dirty="0">
              <a:solidFill>
                <a:srgbClr val="8A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wspomagaliśmy organizacje w korzystaniu z </a:t>
            </a:r>
            <a:r>
              <a:rPr lang="pl-PL" dirty="0" err="1" smtClean="0"/>
              <a:t>internetu</a:t>
            </a:r>
            <a:r>
              <a:rPr lang="pl-PL" dirty="0" smtClean="0"/>
              <a:t> i nowych technologii</a:t>
            </a:r>
          </a:p>
          <a:p>
            <a:r>
              <a:rPr lang="pl-PL" dirty="0" smtClean="0"/>
              <a:t>poradniki o korzystaniu z komputera </a:t>
            </a:r>
          </a:p>
          <a:p>
            <a:r>
              <a:rPr lang="pl-PL" dirty="0" smtClean="0"/>
              <a:t>usługi free.ngo.pl</a:t>
            </a:r>
          </a:p>
          <a:p>
            <a:r>
              <a:rPr lang="pl-PL" dirty="0" smtClean="0"/>
              <a:t>lokalne grupy eksperckie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459413"/>
            <a:ext cx="2124075" cy="6667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356911"/>
            <a:ext cx="1944216" cy="27692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88"/>
    </mc:Choice>
    <mc:Fallback xmlns="">
      <p:transition spd="slow" advTm="15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Wsparliśmy powstanie serwisów</a:t>
            </a:r>
            <a:endParaRPr lang="pl-PL" sz="3600" b="1" dirty="0">
              <a:solidFill>
                <a:srgbClr val="8A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03538"/>
            <a:ext cx="8229600" cy="5121806"/>
          </a:xfrm>
        </p:spPr>
        <p:txBody>
          <a:bodyPr/>
          <a:lstStyle/>
          <a:p>
            <a:r>
              <a:rPr lang="pl-PL" sz="2800" dirty="0"/>
              <a:t>s</a:t>
            </a:r>
            <a:r>
              <a:rPr lang="pl-PL" sz="2800" dirty="0" smtClean="0"/>
              <a:t>erwisy dla organizacji </a:t>
            </a:r>
            <a:r>
              <a:rPr lang="pl-PL" sz="2800" dirty="0"/>
              <a:t>w UK i </a:t>
            </a:r>
            <a:r>
              <a:rPr lang="pl-PL" sz="2800" dirty="0" smtClean="0"/>
              <a:t>Mołdawii</a:t>
            </a:r>
          </a:p>
          <a:p>
            <a:r>
              <a:rPr lang="pl-PL" sz="2800" dirty="0" smtClean="0"/>
              <a:t>ekonomiaspoleczna.ngo.pl, niepełnosprawni.pl</a:t>
            </a:r>
          </a:p>
          <a:p>
            <a:pPr marL="0" indent="0">
              <a:buNone/>
            </a:pPr>
            <a:endParaRPr lang="pl-PL" dirty="0" smtClean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546538"/>
            <a:ext cx="4896544" cy="3849102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softEdge rad="355600"/>
          </a:effectLst>
          <a:scene3d>
            <a:camera prst="orthographicFront"/>
            <a:lightRig rig="threePt" dir="t"/>
          </a:scene3d>
          <a:sp3d>
            <a:bevelB w="25400"/>
          </a:sp3d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4"/>
    </mc:Choice>
    <mc:Fallback xmlns="">
      <p:transition spd="slow" advTm="10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Reakcje na wydarzenia</a:t>
            </a:r>
            <a:endParaRPr lang="pl-PL" sz="3600" b="1" dirty="0">
              <a:solidFill>
                <a:srgbClr val="8A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71640"/>
            <a:ext cx="8229600" cy="676671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serwis powodz.ngo.pl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278" y="2949752"/>
            <a:ext cx="2959522" cy="151213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16129"/>
            <a:ext cx="5040560" cy="228547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pole tekstowe 5"/>
          <p:cNvSpPr txBox="1"/>
          <p:nvPr/>
        </p:nvSpPr>
        <p:spPr>
          <a:xfrm>
            <a:off x="2339752" y="2220610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/>
              <a:t>2001</a:t>
            </a:r>
          </a:p>
        </p:txBody>
      </p:sp>
      <p:sp>
        <p:nvSpPr>
          <p:cNvPr id="8" name="Prostokąt 7"/>
          <p:cNvSpPr/>
          <p:nvPr/>
        </p:nvSpPr>
        <p:spPr>
          <a:xfrm>
            <a:off x="6660232" y="2220610"/>
            <a:ext cx="915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pl-PL" sz="2800" dirty="0"/>
              <a:t>2010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5"/>
    </mc:Choice>
    <mc:Fallback xmlns="">
      <p:transition spd="slow" advTm="14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>
                <a:solidFill>
                  <a:srgbClr val="8A0000"/>
                </a:solidFill>
              </a:rPr>
              <a:t>G</a:t>
            </a:r>
            <a:r>
              <a:rPr lang="pl-PL" sz="3600" b="1" dirty="0" smtClean="0">
                <a:solidFill>
                  <a:srgbClr val="8A0000"/>
                </a:solidFill>
              </a:rPr>
              <a:t>dzie bywaliśmy: Woodstock 2001</a:t>
            </a:r>
            <a:endParaRPr lang="pl-PL" sz="3600" b="1" dirty="0">
              <a:solidFill>
                <a:srgbClr val="8A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05" y="1268760"/>
            <a:ext cx="7903989" cy="52887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4"/>
    </mc:Choice>
    <mc:Fallback xmlns="">
      <p:transition spd="slow" advTm="8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Byliśmy na wszystkich </a:t>
            </a:r>
            <a:r>
              <a:rPr lang="pl-PL" sz="3600" b="1" dirty="0" err="1" smtClean="0">
                <a:solidFill>
                  <a:srgbClr val="8A0000"/>
                </a:solidFill>
              </a:rPr>
              <a:t>OFIP-ach</a:t>
            </a:r>
            <a:endParaRPr lang="pl-PL" sz="3600" b="1" dirty="0">
              <a:solidFill>
                <a:srgbClr val="8A0000"/>
              </a:solidFill>
            </a:endParaRPr>
          </a:p>
        </p:txBody>
      </p:sp>
      <p:pic>
        <p:nvPicPr>
          <p:cNvPr id="1026" name="Picture 2" descr="http://mediateka.ngo.pl/mediateka_big/mediateka.ngo.pl/public/multimedia/4OFIP_jarmark/100_98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435" y="1371798"/>
            <a:ext cx="3256761" cy="242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ediateka.ngo.pl/mediateka_big/mediateka.ngo.pl/public/multimedia/4OFIP_jarmark/100_98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15" y="3946241"/>
            <a:ext cx="3246417" cy="241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ymbol zastępczy zawartości 2"/>
          <p:cNvSpPr>
            <a:spLocks noGrp="1"/>
          </p:cNvSpPr>
          <p:nvPr>
            <p:ph idx="1"/>
          </p:nvPr>
        </p:nvSpPr>
        <p:spPr>
          <a:xfrm>
            <a:off x="1224674" y="3995350"/>
            <a:ext cx="1008983" cy="2535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 smtClean="0">
                <a:solidFill>
                  <a:srgbClr val="00B0F0"/>
                </a:solidFill>
              </a:rPr>
              <a:t>2009</a:t>
            </a:r>
            <a:endParaRPr lang="pl-PL" sz="2000" dirty="0">
              <a:solidFill>
                <a:srgbClr val="00B0F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517" y="3946241"/>
            <a:ext cx="3300680" cy="2420955"/>
          </a:xfrm>
          <a:prstGeom prst="rect">
            <a:avLst/>
          </a:prstGeom>
        </p:spPr>
      </p:pic>
      <p:sp>
        <p:nvSpPr>
          <p:cNvPr id="8" name="Symbol zastępczy zawartości 2"/>
          <p:cNvSpPr txBox="1">
            <a:spLocks/>
          </p:cNvSpPr>
          <p:nvPr/>
        </p:nvSpPr>
        <p:spPr>
          <a:xfrm>
            <a:off x="4677434" y="1405674"/>
            <a:ext cx="1008983" cy="253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2000" dirty="0" smtClean="0">
                <a:solidFill>
                  <a:srgbClr val="00B0F0"/>
                </a:solidFill>
              </a:rPr>
              <a:t>2009</a:t>
            </a:r>
            <a:endParaRPr lang="pl-PL" sz="2000" dirty="0">
              <a:solidFill>
                <a:srgbClr val="00B0F0"/>
              </a:solidFill>
            </a:endParaRPr>
          </a:p>
        </p:txBody>
      </p:sp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4572000" y="3933056"/>
            <a:ext cx="1008983" cy="253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2000" b="1" dirty="0" smtClean="0">
                <a:solidFill>
                  <a:srgbClr val="00B0F0"/>
                </a:solidFill>
              </a:rPr>
              <a:t>2014</a:t>
            </a:r>
            <a:endParaRPr lang="pl-PL" sz="2000" b="1" dirty="0">
              <a:solidFill>
                <a:srgbClr val="00B0F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60" y="1371798"/>
            <a:ext cx="3259810" cy="2377975"/>
          </a:xfrm>
          <a:prstGeom prst="rect">
            <a:avLst/>
          </a:prstGeom>
        </p:spPr>
      </p:pic>
      <p:sp>
        <p:nvSpPr>
          <p:cNvPr id="12" name="Symbol zastępczy zawartości 2"/>
          <p:cNvSpPr txBox="1">
            <a:spLocks/>
          </p:cNvSpPr>
          <p:nvPr/>
        </p:nvSpPr>
        <p:spPr>
          <a:xfrm>
            <a:off x="1259632" y="1419676"/>
            <a:ext cx="1008983" cy="253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2000" b="1" dirty="0" smtClean="0">
                <a:solidFill>
                  <a:srgbClr val="00B0F0"/>
                </a:solidFill>
              </a:rPr>
              <a:t>2002</a:t>
            </a:r>
            <a:endParaRPr lang="pl-PL" sz="2000" b="1" dirty="0">
              <a:solidFill>
                <a:srgbClr val="00B0F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695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3"/>
    </mc:Choice>
    <mc:Fallback xmlns="">
      <p:transition spd="slow" advTm="10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75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75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  <p:bldP spid="8" grpId="0"/>
      <p:bldP spid="10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5-lecie portalu </a:t>
            </a:r>
            <a:r>
              <a:rPr lang="pl-PL" sz="3600" b="1" dirty="0" err="1" smtClean="0">
                <a:solidFill>
                  <a:srgbClr val="8A0000"/>
                </a:solidFill>
              </a:rPr>
              <a:t>ngo.pl</a:t>
            </a:r>
            <a:r>
              <a:rPr lang="pl-PL" sz="3600" b="1" dirty="0" smtClean="0">
                <a:solidFill>
                  <a:srgbClr val="8A0000"/>
                </a:solidFill>
              </a:rPr>
              <a:t> (2005)</a:t>
            </a:r>
            <a:endParaRPr lang="pl-PL" sz="3600" b="1" dirty="0">
              <a:solidFill>
                <a:srgbClr val="8A0000"/>
              </a:solidFill>
            </a:endParaRPr>
          </a:p>
        </p:txBody>
      </p:sp>
      <p:pic>
        <p:nvPicPr>
          <p:cNvPr id="2052" name="Picture 4" descr="http://mediateka.ngo.pl/mediateka_big/mediateka.ngo.pl/public/multimedia/5lecie/IMG_28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97781"/>
            <a:ext cx="3816424" cy="254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mediateka.ngo.pl/mediateka_big/mediateka.ngo.pl/public/multimedia/5lecie/DSC061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384884"/>
            <a:ext cx="5334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05064"/>
            <a:ext cx="3024336" cy="23803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011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2"/>
    </mc:Choice>
    <mc:Fallback xmlns="">
      <p:transition spd="slow" advTm="10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Skąd się wziął Klon/Jawor? </a:t>
            </a:r>
            <a:r>
              <a:rPr lang="pl-PL" sz="3600" b="1" smtClean="0">
                <a:solidFill>
                  <a:srgbClr val="8A0000"/>
                </a:solidFill>
              </a:rPr>
              <a:t>Skąd taka nazwa?</a:t>
            </a:r>
            <a:endParaRPr lang="pl-PL" sz="3600" dirty="0">
              <a:solidFill>
                <a:srgbClr val="8A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600" dirty="0"/>
              <a:t>Od 1991 do 2000 </a:t>
            </a:r>
            <a:r>
              <a:rPr lang="pl-PL" sz="2600" dirty="0" smtClean="0"/>
              <a:t>r. </a:t>
            </a:r>
            <a:r>
              <a:rPr lang="pl-PL" sz="2600" dirty="0"/>
              <a:t>Klon/Jawor był programem Fundacji Bez Względu na </a:t>
            </a:r>
            <a:r>
              <a:rPr lang="pl-PL" sz="2600" dirty="0" smtClean="0"/>
              <a:t>Niepogodę. Program działał pod </a:t>
            </a:r>
            <a:r>
              <a:rPr lang="pl-PL" sz="2600" dirty="0"/>
              <a:t>nazwą Bank Informacji o Organizacjach Pozarządowych Klon/Jawor</a:t>
            </a:r>
            <a:r>
              <a:rPr lang="pl-PL" sz="2600" dirty="0" smtClean="0"/>
              <a:t>.</a:t>
            </a:r>
          </a:p>
          <a:p>
            <a:pPr marL="0" indent="0">
              <a:buNone/>
            </a:pPr>
            <a:r>
              <a:rPr lang="pl-PL" dirty="0" smtClean="0">
                <a:solidFill>
                  <a:srgbClr val="00B0F0"/>
                </a:solidFill>
              </a:rPr>
              <a:t>					</a:t>
            </a:r>
          </a:p>
          <a:p>
            <a:pPr marL="0" indent="0">
              <a:buNone/>
            </a:pPr>
            <a:endParaRPr lang="pl-PL" dirty="0" smtClean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924944"/>
            <a:ext cx="4822404" cy="3528392"/>
          </a:xfrm>
          <a:prstGeom prst="rect">
            <a:avLst/>
          </a:prstGeom>
        </p:spPr>
      </p:pic>
      <p:sp>
        <p:nvSpPr>
          <p:cNvPr id="6" name="Strzałka w dół 5"/>
          <p:cNvSpPr/>
          <p:nvPr/>
        </p:nvSpPr>
        <p:spPr>
          <a:xfrm rot="5400000" flipH="1">
            <a:off x="6701402" y="2135399"/>
            <a:ext cx="421715" cy="2952328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1"/>
    </mc:Choice>
    <mc:Fallback xmlns="">
      <p:transition spd="slow" advTm="13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250"/>
                            </p:stCondLst>
                            <p:childTnLst>
                              <p:par>
                                <p:cTn id="24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 animBg="1"/>
      <p:bldP spid="6" grpId="1" animBg="1"/>
      <p:bldP spid="6" grpId="2" animBg="1"/>
      <p:bldP spid="6" grpId="3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Badania współpracy: Barometr, Lupa</a:t>
            </a:r>
            <a:endParaRPr lang="pl-PL" sz="3600" b="1" dirty="0">
              <a:solidFill>
                <a:srgbClr val="8A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417638"/>
            <a:ext cx="3508625" cy="49687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0"/>
    </mc:Choice>
    <mc:Fallback xmlns="">
      <p:transition spd="slow" advTm="8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7920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400" b="1" dirty="0" smtClean="0">
                <a:solidFill>
                  <a:srgbClr val="8A0000"/>
                </a:solidFill>
              </a:rPr>
              <a:t>Co robimy?</a:t>
            </a:r>
            <a:endParaRPr lang="pl-PL" sz="4400" dirty="0">
              <a:solidFill>
                <a:srgbClr val="8A0000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78650"/>
            <a:ext cx="8660650" cy="1095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656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3"/>
    </mc:Choice>
    <mc:Fallback xmlns="">
      <p:transition spd="slow" advTm="5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498178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Rozwinęliśmy i prowadzimy</a:t>
            </a:r>
            <a:r>
              <a:rPr lang="pl-PL" sz="3600" b="1" dirty="0"/>
              <a:t/>
            </a:r>
            <a:br>
              <a:rPr lang="pl-PL" sz="3600" b="1" dirty="0"/>
            </a:b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824664"/>
            <a:ext cx="8229600" cy="34172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sz="2800" b="1" dirty="0" smtClean="0"/>
              <a:t>WIZYTY średnio każdego dnia</a:t>
            </a:r>
          </a:p>
          <a:p>
            <a:pPr marL="0" indent="0" algn="ctr">
              <a:buNone/>
            </a:pPr>
            <a:r>
              <a:rPr lang="pl-PL" sz="2800" dirty="0" smtClean="0"/>
              <a:t>2000</a:t>
            </a:r>
            <a:r>
              <a:rPr lang="pl-PL" sz="2800" dirty="0"/>
              <a:t>: </a:t>
            </a:r>
            <a:r>
              <a:rPr lang="pl-PL" sz="2800" dirty="0" smtClean="0"/>
              <a:t>1</a:t>
            </a:r>
            <a:r>
              <a:rPr lang="pl-PL" sz="2800" dirty="0"/>
              <a:t> </a:t>
            </a:r>
            <a:r>
              <a:rPr lang="pl-PL" sz="2800" dirty="0" smtClean="0"/>
              <a:t>500 		2015</a:t>
            </a:r>
            <a:r>
              <a:rPr lang="pl-PL" sz="2800" dirty="0"/>
              <a:t>: </a:t>
            </a:r>
            <a:r>
              <a:rPr lang="pl-PL" sz="2800" b="1" dirty="0" smtClean="0">
                <a:solidFill>
                  <a:srgbClr val="00B0F0"/>
                </a:solidFill>
              </a:rPr>
              <a:t>40</a:t>
            </a:r>
            <a:r>
              <a:rPr lang="pl-PL" sz="2800" b="1" dirty="0">
                <a:solidFill>
                  <a:srgbClr val="00B0F0"/>
                </a:solidFill>
              </a:rPr>
              <a:t> </a:t>
            </a:r>
            <a:r>
              <a:rPr lang="pl-PL" sz="2800" b="1" dirty="0" smtClean="0">
                <a:solidFill>
                  <a:srgbClr val="00B0F0"/>
                </a:solidFill>
              </a:rPr>
              <a:t>000</a:t>
            </a:r>
            <a:endParaRPr lang="pl-PL" sz="2800" dirty="0" smtClean="0"/>
          </a:p>
          <a:p>
            <a:pPr marL="0" indent="0" algn="ctr">
              <a:buNone/>
            </a:pPr>
            <a:r>
              <a:rPr lang="pl-PL" sz="2800" b="1" dirty="0" smtClean="0"/>
              <a:t>Prenumeratorzy </a:t>
            </a:r>
            <a:r>
              <a:rPr lang="pl-PL" sz="2800" b="1" dirty="0" err="1" smtClean="0"/>
              <a:t>newslettera</a:t>
            </a:r>
            <a:endParaRPr lang="pl-PL" sz="2800" dirty="0" smtClean="0"/>
          </a:p>
          <a:p>
            <a:pPr marL="0" indent="0" algn="ctr">
              <a:buNone/>
            </a:pPr>
            <a:r>
              <a:rPr lang="pl-PL" sz="2800" dirty="0" smtClean="0"/>
              <a:t>2001</a:t>
            </a:r>
            <a:r>
              <a:rPr lang="pl-PL" sz="2800" dirty="0"/>
              <a:t>: </a:t>
            </a:r>
            <a:r>
              <a:rPr lang="pl-PL" sz="2800" dirty="0" smtClean="0"/>
              <a:t>500 		2015</a:t>
            </a:r>
            <a:r>
              <a:rPr lang="pl-PL" sz="2800" dirty="0"/>
              <a:t>: </a:t>
            </a:r>
            <a:r>
              <a:rPr lang="pl-PL" sz="2800" b="1" dirty="0">
                <a:solidFill>
                  <a:srgbClr val="00B0F0"/>
                </a:solidFill>
              </a:rPr>
              <a:t>60 </a:t>
            </a:r>
            <a:r>
              <a:rPr lang="pl-PL" sz="2800" b="1" dirty="0" smtClean="0">
                <a:solidFill>
                  <a:srgbClr val="00B0F0"/>
                </a:solidFill>
              </a:rPr>
              <a:t>000</a:t>
            </a:r>
            <a:endParaRPr lang="pl-PL" sz="2800" dirty="0"/>
          </a:p>
          <a:p>
            <a:pPr marL="0" indent="0" algn="ctr">
              <a:buNone/>
            </a:pPr>
            <a:r>
              <a:rPr lang="pl-PL" sz="2800" b="1" dirty="0" smtClean="0"/>
              <a:t>Liczba fanów na FB</a:t>
            </a:r>
          </a:p>
          <a:p>
            <a:pPr marL="0" indent="0" algn="ctr">
              <a:buNone/>
            </a:pPr>
            <a:r>
              <a:rPr lang="pl-PL" sz="2800" dirty="0" smtClean="0"/>
              <a:t>2015: </a:t>
            </a:r>
            <a:r>
              <a:rPr lang="pl-PL" sz="2800" b="1" dirty="0" smtClean="0">
                <a:solidFill>
                  <a:srgbClr val="00B0F0"/>
                </a:solidFill>
              </a:rPr>
              <a:t>40</a:t>
            </a:r>
            <a:r>
              <a:rPr lang="pl-PL" sz="2800" b="1" dirty="0">
                <a:solidFill>
                  <a:srgbClr val="00B0F0"/>
                </a:solidFill>
              </a:rPr>
              <a:t> </a:t>
            </a:r>
            <a:r>
              <a:rPr lang="pl-PL" sz="2800" b="1" dirty="0" smtClean="0">
                <a:solidFill>
                  <a:srgbClr val="00B0F0"/>
                </a:solidFill>
              </a:rPr>
              <a:t>000</a:t>
            </a:r>
          </a:p>
          <a:p>
            <a:pPr marL="0" indent="0" algn="ctr">
              <a:buNone/>
            </a:pPr>
            <a:r>
              <a:rPr lang="pl-PL" sz="4000" b="1" dirty="0" smtClean="0">
                <a:solidFill>
                  <a:srgbClr val="00B0F0"/>
                </a:solidFill>
              </a:rPr>
              <a:t>73</a:t>
            </a:r>
            <a:r>
              <a:rPr lang="pl-PL" sz="4000" b="1" dirty="0">
                <a:solidFill>
                  <a:srgbClr val="00B0F0"/>
                </a:solidFill>
              </a:rPr>
              <a:t>%</a:t>
            </a:r>
            <a:r>
              <a:rPr lang="pl-PL" sz="4000" b="1" dirty="0"/>
              <a:t> organizacji zna </a:t>
            </a:r>
            <a:r>
              <a:rPr lang="pl-PL" sz="4000" b="1" dirty="0" smtClean="0"/>
              <a:t>ngo.pl.</a:t>
            </a:r>
            <a:endParaRPr lang="pl-PL" sz="4000" b="1" dirty="0"/>
          </a:p>
          <a:p>
            <a:pPr marL="0" indent="0">
              <a:buNone/>
            </a:pPr>
            <a:endParaRPr lang="pl-PL" sz="2800" b="1" dirty="0" smtClean="0">
              <a:solidFill>
                <a:srgbClr val="00B0F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6376" y="100195"/>
            <a:ext cx="1008112" cy="141205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476" y="1261862"/>
            <a:ext cx="6429375" cy="1371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81"/>
    </mc:Choice>
    <mc:Fallback xmlns="">
      <p:transition spd="slow" advTm="21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ngo.pl 2000</a:t>
            </a:r>
            <a:endParaRPr lang="pl-PL" sz="3600" b="1" dirty="0">
              <a:solidFill>
                <a:srgbClr val="8A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052736"/>
            <a:ext cx="5938652" cy="513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687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6"/>
    </mc:Choice>
    <mc:Fallback xmlns="">
      <p:transition spd="slow" advTm="7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b="1" dirty="0">
                <a:solidFill>
                  <a:srgbClr val="8A0000"/>
                </a:solidFill>
              </a:rPr>
              <a:t>ngo.pl </a:t>
            </a:r>
            <a:r>
              <a:rPr lang="pl-PL" sz="3600" b="1" dirty="0" smtClean="0">
                <a:solidFill>
                  <a:srgbClr val="8A0000"/>
                </a:solidFill>
              </a:rPr>
              <a:t>2001</a:t>
            </a:r>
            <a:endParaRPr lang="pl-PL" sz="3600" dirty="0">
              <a:solidFill>
                <a:srgbClr val="8A0000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24744"/>
            <a:ext cx="6696744" cy="52537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982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9"/>
    </mc:Choice>
    <mc:Fallback xmlns="">
      <p:transition spd="slow" advTm="6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719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b="1" dirty="0" err="1" smtClean="0">
                <a:solidFill>
                  <a:srgbClr val="8A0000"/>
                </a:solidFill>
              </a:rPr>
              <a:t>ngo.pl</a:t>
            </a:r>
            <a:r>
              <a:rPr lang="pl-PL" sz="3600" b="1" dirty="0" smtClean="0">
                <a:solidFill>
                  <a:srgbClr val="8A0000"/>
                </a:solidFill>
              </a:rPr>
              <a:t> 2001</a:t>
            </a:r>
            <a:endParaRPr lang="pl-PL" sz="3600" b="1" dirty="0">
              <a:solidFill>
                <a:srgbClr val="8A0000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8118209" cy="504056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509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4"/>
    </mc:Choice>
    <mc:Fallback xmlns="">
      <p:transition spd="slow" advTm="7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ngo.pl 2007</a:t>
            </a:r>
            <a:endParaRPr lang="pl-PL" sz="3600" b="1" dirty="0">
              <a:solidFill>
                <a:srgbClr val="8A0000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3" y="1052736"/>
            <a:ext cx="6144069" cy="52856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480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6"/>
    </mc:Choice>
    <mc:Fallback xmlns="">
      <p:transition spd="slow" advTm="7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ngo.pl 2013</a:t>
            </a:r>
            <a:br>
              <a:rPr lang="pl-PL" sz="3600" b="1" dirty="0" smtClean="0">
                <a:solidFill>
                  <a:srgbClr val="8A0000"/>
                </a:solidFill>
              </a:rPr>
            </a:br>
            <a:endParaRPr lang="pl-PL" sz="3600" b="1" dirty="0">
              <a:solidFill>
                <a:srgbClr val="8A0000"/>
              </a:solidFill>
            </a:endParaRPr>
          </a:p>
        </p:txBody>
      </p:sp>
      <p:pic>
        <p:nvPicPr>
          <p:cNvPr id="4" name="Obraz 3" descr="n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5" y="980728"/>
            <a:ext cx="6768752" cy="5412233"/>
          </a:xfrm>
          <a:prstGeom prst="rect">
            <a:avLst/>
          </a:prstGeom>
          <a:effectLst>
            <a:glow rad="63500">
              <a:schemeClr val="accent6">
                <a:lumMod val="20000"/>
                <a:lumOff val="80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369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3"/>
    </mc:Choice>
    <mc:Fallback xmlns="">
      <p:transition spd="slow" advTm="6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53752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Ngo.pl okolicznościowe (25-lecie)</a:t>
            </a:r>
            <a:endParaRPr lang="pl-PL" sz="3600" b="1" dirty="0">
              <a:solidFill>
                <a:srgbClr val="8A0000"/>
              </a:solidFill>
            </a:endParaRPr>
          </a:p>
        </p:txBody>
      </p:sp>
      <p:pic>
        <p:nvPicPr>
          <p:cNvPr id="5" name="Obraz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520" y="1052736"/>
            <a:ext cx="8640960" cy="5472608"/>
          </a:xfrm>
          <a:prstGeom prst="rect">
            <a:avLst/>
          </a:prstGeom>
          <a:effectLst>
            <a:glow rad="127000">
              <a:schemeClr val="bg1">
                <a:lumMod val="75000"/>
              </a:schemeClr>
            </a:glo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8"/>
    </mc:Choice>
    <mc:Fallback xmlns="">
      <p:transition spd="slow" advTm="7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b="1" dirty="0">
                <a:solidFill>
                  <a:srgbClr val="8A0000"/>
                </a:solidFill>
              </a:rPr>
              <a:t>n</a:t>
            </a:r>
            <a:r>
              <a:rPr lang="pl-PL" sz="3600" b="1" dirty="0" smtClean="0">
                <a:solidFill>
                  <a:srgbClr val="8A0000"/>
                </a:solidFill>
              </a:rPr>
              <a:t>go.pl 2015</a:t>
            </a:r>
            <a:endParaRPr lang="pl-PL" sz="3600" b="1" dirty="0">
              <a:solidFill>
                <a:srgbClr val="8A0000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80728"/>
            <a:ext cx="5400600" cy="5514899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308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0"/>
    </mc:Choice>
    <mc:Fallback xmlns="">
      <p:transition spd="slow" advTm="8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Tak to było – Kuba, miłośnik dendrologii</a:t>
            </a:r>
            <a:endParaRPr lang="pl-PL" sz="3600" b="1" dirty="0">
              <a:solidFill>
                <a:srgbClr val="8A0000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92" y="1628800"/>
            <a:ext cx="2450864" cy="3091179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28800"/>
            <a:ext cx="2304256" cy="45793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056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8"/>
    </mc:Choice>
    <mc:Fallback xmlns="">
      <p:transition spd="slow" advTm="9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1808" y="0"/>
            <a:ext cx="8229600" cy="1556792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Co robimy – bazy</a:t>
            </a:r>
            <a:endParaRPr lang="pl-PL" sz="3600" dirty="0">
              <a:solidFill>
                <a:srgbClr val="8A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020" y="1322744"/>
            <a:ext cx="8229600" cy="10988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 smtClean="0"/>
              <a:t>stworzyliśmy i prowadzimy stale aktualizowaną bazę organizacji pozarządowych</a:t>
            </a:r>
            <a:endParaRPr lang="pl-PL" sz="2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00" y="3384845"/>
            <a:ext cx="2223384" cy="31673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5" y="3335616"/>
            <a:ext cx="4896545" cy="321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1475656" y="2520047"/>
            <a:ext cx="1507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książka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4596608" y="2470818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rekord z bazy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19864" y="24679"/>
            <a:ext cx="1224136" cy="168401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7"/>
    </mc:Choice>
    <mc:Fallback xmlns="">
      <p:transition spd="slow" advTm="14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25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Co robimy – badania </a:t>
            </a:r>
            <a:br>
              <a:rPr lang="pl-PL" sz="3600" b="1" dirty="0" smtClean="0">
                <a:solidFill>
                  <a:srgbClr val="8A0000"/>
                </a:solidFill>
              </a:rPr>
            </a:br>
            <a:r>
              <a:rPr lang="pl-PL" sz="3600" b="1" dirty="0" smtClean="0">
                <a:solidFill>
                  <a:srgbClr val="8A0000"/>
                </a:solidFill>
              </a:rPr>
              <a:t>„Kondycja organizacji” (7 edycji)</a:t>
            </a:r>
            <a:endParaRPr lang="pl-PL" sz="3600" b="1" dirty="0">
              <a:solidFill>
                <a:srgbClr val="8A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0700" y="1532789"/>
            <a:ext cx="8229600" cy="960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 smtClean="0"/>
              <a:t>opracowaliśmy autorską metodologię, przebadaliśmy 13 tys. organizacji</a:t>
            </a:r>
            <a:endParaRPr lang="pl-PL" sz="2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2780928"/>
            <a:ext cx="3017676" cy="3613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1099" y="38603"/>
            <a:ext cx="1002901" cy="149418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712" y="2780928"/>
            <a:ext cx="2612682" cy="361339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5"/>
    </mc:Choice>
    <mc:Fallback xmlns="">
      <p:transition spd="slow" advTm="11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Co robimy </a:t>
            </a:r>
            <a:r>
              <a:rPr lang="pl-PL" sz="3600" b="1" dirty="0">
                <a:solidFill>
                  <a:srgbClr val="8A0000"/>
                </a:solidFill>
              </a:rPr>
              <a:t> – </a:t>
            </a:r>
            <a:r>
              <a:rPr lang="pl-PL" sz="3600" b="1" dirty="0" smtClean="0">
                <a:solidFill>
                  <a:srgbClr val="8A0000"/>
                </a:solidFill>
              </a:rPr>
              <a:t>badania </a:t>
            </a:r>
            <a:br>
              <a:rPr lang="pl-PL" sz="3600" b="1" dirty="0" smtClean="0">
                <a:solidFill>
                  <a:srgbClr val="8A0000"/>
                </a:solidFill>
              </a:rPr>
            </a:br>
            <a:r>
              <a:rPr lang="pl-PL" sz="3600" b="1" dirty="0" smtClean="0">
                <a:solidFill>
                  <a:srgbClr val="8A0000"/>
                </a:solidFill>
              </a:rPr>
              <a:t>wolontariatu i filantropii (14 edycji)</a:t>
            </a:r>
            <a:endParaRPr lang="pl-PL" sz="3600" dirty="0">
              <a:solidFill>
                <a:srgbClr val="8A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7498" y="75400"/>
            <a:ext cx="936104" cy="139466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90203"/>
            <a:ext cx="2520280" cy="3994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68119"/>
            <a:ext cx="2822979" cy="4048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54"/>
    </mc:Choice>
    <mc:Fallback xmlns="">
      <p:transition spd="slow" advTm="11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9267" y="2013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Co robimy – poradniki dla organizacji </a:t>
            </a:r>
            <a:br>
              <a:rPr lang="pl-PL" sz="3600" b="1" dirty="0" smtClean="0">
                <a:solidFill>
                  <a:srgbClr val="8A0000"/>
                </a:solidFill>
              </a:rPr>
            </a:br>
            <a:r>
              <a:rPr lang="pl-PL" sz="3600" b="1" dirty="0" smtClean="0">
                <a:solidFill>
                  <a:srgbClr val="8A0000"/>
                </a:solidFill>
              </a:rPr>
              <a:t>pozarządowych</a:t>
            </a:r>
            <a:endParaRPr lang="pl-PL" sz="3600" dirty="0">
              <a:solidFill>
                <a:srgbClr val="8A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47" y="2481848"/>
            <a:ext cx="1377821" cy="195741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739" y="2490395"/>
            <a:ext cx="1367253" cy="19488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211" y="4562929"/>
            <a:ext cx="1439508" cy="20433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1" y="4562929"/>
            <a:ext cx="1435719" cy="20433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62" y="3879967"/>
            <a:ext cx="1955641" cy="27263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pole tekstowe 7"/>
          <p:cNvSpPr txBox="1"/>
          <p:nvPr/>
        </p:nvSpPr>
        <p:spPr>
          <a:xfrm>
            <a:off x="1051517" y="1640739"/>
            <a:ext cx="203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seria 3w*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5699566" y="1640738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/>
              <a:t>seria ABC</a:t>
            </a:r>
            <a:endParaRPr lang="pl-PL" sz="3200" dirty="0">
              <a:solidFill>
                <a:srgbClr val="FF0000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067" y="2481848"/>
            <a:ext cx="1955641" cy="2728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26322" y="70729"/>
            <a:ext cx="1111096" cy="15748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2465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63"/>
    </mc:Choice>
    <mc:Fallback>
      <p:transition spd="slow" advTm="14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Co robimy – poradnik.ngo.pl</a:t>
            </a:r>
            <a:endParaRPr lang="pl-PL" sz="3600" dirty="0">
              <a:solidFill>
                <a:srgbClr val="8A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/>
          <a:lstStyle/>
          <a:p>
            <a:pPr marL="0" indent="0">
              <a:buNone/>
            </a:pPr>
            <a:r>
              <a:rPr lang="pl-PL" sz="2400" dirty="0" smtClean="0"/>
              <a:t>ponad  80 000 porad formalno-prawnych dla organizacji udzielonych przez doradczynie, pierwsza </a:t>
            </a:r>
            <a:r>
              <a:rPr lang="pl-PL" sz="2400" dirty="0"/>
              <a:t>infolinia </a:t>
            </a:r>
            <a:r>
              <a:rPr lang="pl-PL" sz="2400" dirty="0" smtClean="0"/>
              <a:t>poradnicza</a:t>
            </a:r>
          </a:p>
          <a:p>
            <a:pPr>
              <a:buNone/>
            </a:pPr>
            <a:endParaRPr lang="pl-PL" dirty="0">
              <a:solidFill>
                <a:srgbClr val="00B05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96" y="2411760"/>
            <a:ext cx="4489608" cy="386097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126" y="117057"/>
            <a:ext cx="1072836" cy="65464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75"/>
    </mc:Choice>
    <mc:Fallback xmlns="">
      <p:transition spd="slow" advTm="13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Co robimy – konsultujemy akty prawne, relacjonujemy</a:t>
            </a:r>
            <a:endParaRPr lang="pl-PL" sz="3600" dirty="0">
              <a:solidFill>
                <a:srgbClr val="8A0000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28" y="1628800"/>
            <a:ext cx="4154900" cy="4580014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148" y="1634997"/>
            <a:ext cx="2658964" cy="199306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816" y="4005064"/>
            <a:ext cx="2664296" cy="199822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51"/>
    </mc:Choice>
    <mc:Fallback xmlns="">
      <p:transition spd="slow" advTm="13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>
                <a:solidFill>
                  <a:srgbClr val="8A0000"/>
                </a:solidFill>
              </a:rPr>
              <a:t>B</a:t>
            </a:r>
            <a:r>
              <a:rPr lang="pl-PL" sz="3600" b="1" dirty="0" smtClean="0">
                <a:solidFill>
                  <a:srgbClr val="8A0000"/>
                </a:solidFill>
              </a:rPr>
              <a:t>ierzemy udział </a:t>
            </a:r>
            <a:r>
              <a:rPr lang="pl-PL" sz="3600" b="1" dirty="0">
                <a:solidFill>
                  <a:srgbClr val="8A0000"/>
                </a:solidFill>
              </a:rPr>
              <a:t>w ważnych </a:t>
            </a:r>
            <a:r>
              <a:rPr lang="pl-PL" sz="3600" b="1" dirty="0" smtClean="0">
                <a:solidFill>
                  <a:srgbClr val="8A0000"/>
                </a:solidFill>
              </a:rPr>
              <a:t>wydarzeniach, współpracujemy </a:t>
            </a:r>
            <a:r>
              <a:rPr lang="pl-PL" sz="3600" b="1" dirty="0">
                <a:solidFill>
                  <a:srgbClr val="8A0000"/>
                </a:solidFill>
              </a:rPr>
              <a:t>z </a:t>
            </a:r>
            <a:r>
              <a:rPr lang="pl-PL" sz="3600" b="1" dirty="0" smtClean="0">
                <a:solidFill>
                  <a:srgbClr val="8A0000"/>
                </a:solidFill>
              </a:rPr>
              <a:t>instytucjami</a:t>
            </a:r>
            <a:endParaRPr lang="pl-PL" sz="3600" dirty="0">
              <a:solidFill>
                <a:srgbClr val="8A0000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66" y="1797345"/>
            <a:ext cx="2212626" cy="1624897"/>
          </a:xfrm>
          <a:prstGeom prst="rect">
            <a:avLst/>
          </a:prstGeom>
        </p:spPr>
      </p:pic>
      <p:pic>
        <p:nvPicPr>
          <p:cNvPr id="7" name="Symbol zastępczy zawartości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382" y="1851928"/>
            <a:ext cx="2086725" cy="1515730"/>
          </a:xfrm>
          <a:prstGeom prst="rect">
            <a:avLst/>
          </a:prstGeom>
        </p:spPr>
      </p:pic>
      <p:pic>
        <p:nvPicPr>
          <p:cNvPr id="8" name="Symbol zastępczy zawartości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471751"/>
            <a:ext cx="2384769" cy="118741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492695"/>
            <a:ext cx="1936502" cy="161946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495642"/>
            <a:ext cx="2099223" cy="13994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70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5"/>
    </mc:Choice>
    <mc:Fallback xmlns="">
      <p:transition spd="slow" advTm="10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Co robimy – mojapolis.pl</a:t>
            </a:r>
            <a:endParaRPr lang="pl-PL" sz="3600" dirty="0">
              <a:solidFill>
                <a:srgbClr val="8A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3806"/>
            <a:ext cx="9144000" cy="455461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8384" y="76870"/>
            <a:ext cx="978491" cy="13407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7"/>
    </mc:Choice>
    <mc:Fallback xmlns="">
      <p:transition spd="slow" advTm="8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Jesteśmy członkiem Sieci Splot i OFOP</a:t>
            </a:r>
            <a:endParaRPr lang="pl-PL" sz="3600" b="1" dirty="0">
              <a:solidFill>
                <a:srgbClr val="8A0000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4864"/>
            <a:ext cx="4896544" cy="34636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140968"/>
            <a:ext cx="2448272" cy="1219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608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2"/>
    </mc:Choice>
    <mc:Fallback xmlns="">
      <p:transition spd="slow" advTm="7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2060848"/>
            <a:ext cx="8229600" cy="820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400" b="1" dirty="0">
                <a:solidFill>
                  <a:srgbClr val="8A0000"/>
                </a:solidFill>
              </a:rPr>
              <a:t>Najważniejsze osiągnięcia</a:t>
            </a:r>
            <a:endParaRPr lang="pl-PL" sz="4400" dirty="0">
              <a:solidFill>
                <a:srgbClr val="8A0000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78650"/>
            <a:ext cx="8660650" cy="1095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695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3"/>
    </mc:Choice>
    <mc:Fallback xmlns="">
      <p:transition spd="slow" advTm="4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 smtClean="0">
                <a:solidFill>
                  <a:srgbClr val="8A0000"/>
                </a:solidFill>
              </a:rPr>
              <a:t>I tak było – Ula, Lena</a:t>
            </a:r>
            <a:endParaRPr lang="pl-PL" sz="4000" dirty="0">
              <a:solidFill>
                <a:srgbClr val="8A0000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57" y="1340768"/>
            <a:ext cx="6180686" cy="498933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747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2"/>
    </mc:Choice>
    <mc:Fallback xmlns="">
      <p:transition spd="slow" advTm="8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Zawsze ta sama misja</a:t>
            </a:r>
            <a:endParaRPr lang="pl-PL" sz="3600" b="1" dirty="0">
              <a:solidFill>
                <a:srgbClr val="8A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785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000" dirty="0" smtClean="0"/>
              <a:t>Stowarzyszenie </a:t>
            </a:r>
            <a:r>
              <a:rPr lang="pl-PL" sz="3000" dirty="0"/>
              <a:t>Klon/Jawor jest organizacją niezależną, apolityczną i </a:t>
            </a:r>
            <a:r>
              <a:rPr lang="pl-PL" sz="3000" dirty="0" smtClean="0"/>
              <a:t>nienastawioną </a:t>
            </a:r>
            <a:r>
              <a:rPr lang="pl-PL" sz="3000" dirty="0"/>
              <a:t>na zysk, której głównym celem jest rozwój tolerancyjnego, aktywnego, twórczego, samoorganizującego się społeczeństwa.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78650"/>
            <a:ext cx="8660650" cy="1095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333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4"/>
    </mc:Choice>
    <mc:Fallback xmlns="">
      <p:transition spd="slow" advTm="7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>
                <a:solidFill>
                  <a:srgbClr val="8A0000"/>
                </a:solidFill>
              </a:rPr>
              <a:t>Rozwinął się </a:t>
            </a:r>
            <a:r>
              <a:rPr lang="pl-PL" sz="3600" b="1" dirty="0" smtClean="0">
                <a:solidFill>
                  <a:srgbClr val="8A0000"/>
                </a:solidFill>
              </a:rPr>
              <a:t>zespół </a:t>
            </a:r>
            <a:endParaRPr lang="pl-PL" sz="3600" b="1" dirty="0">
              <a:solidFill>
                <a:srgbClr val="8A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Od 5 do 21 osób stałego zespołu pracowniczego i kilkudziesięciu współpracowników (2015 r.)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9144000" cy="4399775"/>
          </a:xfrm>
          <a:prstGeom prst="rect">
            <a:avLst/>
          </a:prstGeom>
          <a:scene3d>
            <a:camera prst="orthographicFront">
              <a:rot lat="0" lon="300000" rev="0"/>
            </a:camera>
            <a:lightRig rig="threePt" dir="t"/>
          </a:scene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697" y="121473"/>
            <a:ext cx="886703" cy="11472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6"/>
    </mc:Choice>
    <mc:Fallback xmlns="">
      <p:transition spd="slow" advTm="9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924" y="274638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Pieniądze, projekty</a:t>
            </a:r>
            <a:endParaRPr lang="pl-PL" sz="3600" b="1" dirty="0">
              <a:solidFill>
                <a:srgbClr val="8A0000"/>
              </a:solidFill>
            </a:endParaRPr>
          </a:p>
        </p:txBody>
      </p:sp>
      <p:pic>
        <p:nvPicPr>
          <p:cNvPr id="2052" name="Picture 4" descr="http://img.ngo.pl/view/files.Resized?c=true&amp;file_id=1630783&amp;h=480&amp;rm=w&amp;w=64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47245"/>
            <a:ext cx="4494127" cy="361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00924" y="1417638"/>
            <a:ext cx="35093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Zaczynaliśmy od 2 projektów i kilkudziesięciu tysięcy złotych na rok.</a:t>
            </a:r>
          </a:p>
        </p:txBody>
      </p:sp>
      <p:sp>
        <p:nvSpPr>
          <p:cNvPr id="5" name="Prostokąt 4"/>
          <p:cNvSpPr/>
          <p:nvPr/>
        </p:nvSpPr>
        <p:spPr>
          <a:xfrm>
            <a:off x="4211960" y="1417637"/>
            <a:ext cx="35638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Teraz prowadzimy kilka projektów rocznie o wartości 3 mln zł.</a:t>
            </a:r>
          </a:p>
        </p:txBody>
      </p:sp>
      <p:pic>
        <p:nvPicPr>
          <p:cNvPr id="6" name="Picture 4" descr="http://img.ngo.pl/view/files.Resized?c=true&amp;file_id=1630783&amp;h=480&amp;rm=w&amp;w=6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47245"/>
            <a:ext cx="1008112" cy="75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8"/>
    </mc:Choice>
    <mc:Fallback xmlns="">
      <p:transition spd="slow" advTm="9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>
                <a:solidFill>
                  <a:srgbClr val="8A0000"/>
                </a:solidFill>
              </a:rPr>
              <a:t>Uczestniczyliśmy w powstaniu </a:t>
            </a:r>
            <a:r>
              <a:rPr lang="pl-PL" sz="3600" b="1" dirty="0" smtClean="0">
                <a:solidFill>
                  <a:srgbClr val="8A0000"/>
                </a:solidFill>
              </a:rPr>
              <a:t>organizacji</a:t>
            </a:r>
            <a:endParaRPr lang="pl-PL" sz="3600" b="1" dirty="0">
              <a:solidFill>
                <a:srgbClr val="8A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1709943"/>
            <a:ext cx="8229600" cy="4525963"/>
          </a:xfrm>
        </p:spPr>
        <p:txBody>
          <a:bodyPr/>
          <a:lstStyle/>
          <a:p>
            <a:endParaRPr lang="pl-PL" dirty="0"/>
          </a:p>
          <a:p>
            <a:endParaRPr lang="pl-PL" dirty="0" smtClean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132856"/>
            <a:ext cx="2304256" cy="122664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87" y="2123655"/>
            <a:ext cx="2448272" cy="121905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512" y="3756424"/>
            <a:ext cx="1704975" cy="18764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8"/>
    </mc:Choice>
    <mc:Fallback xmlns="">
      <p:transition spd="slow" advTm="9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Nagrody</a:t>
            </a:r>
            <a:endParaRPr lang="pl-PL" sz="3600" b="1" dirty="0">
              <a:solidFill>
                <a:srgbClr val="8A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 smtClean="0"/>
              <a:t>Odznaczenia  </a:t>
            </a:r>
            <a:r>
              <a:rPr lang="pl-PL" sz="2800" dirty="0"/>
              <a:t>Prezydenta dla </a:t>
            </a:r>
            <a:r>
              <a:rPr lang="pl-PL" sz="2800" dirty="0" smtClean="0"/>
              <a:t>działaczy społecznych  (2011) 	      Ula	Kuba</a:t>
            </a:r>
          </a:p>
        </p:txBody>
      </p:sp>
      <p:pic>
        <p:nvPicPr>
          <p:cNvPr id="7170" name="Picture 2" descr="fot. Ewa Kolankiewi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2" y="3627998"/>
            <a:ext cx="3905740" cy="260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ot. Ewa Kolankiewi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93" y="3619841"/>
            <a:ext cx="3917975" cy="261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trzałka w dół 3"/>
          <p:cNvSpPr/>
          <p:nvPr/>
        </p:nvSpPr>
        <p:spPr>
          <a:xfrm rot="21087463">
            <a:off x="3285303" y="2214479"/>
            <a:ext cx="285373" cy="2087595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 w dół 6"/>
          <p:cNvSpPr/>
          <p:nvPr/>
        </p:nvSpPr>
        <p:spPr>
          <a:xfrm rot="18938814" flipH="1">
            <a:off x="5679826" y="1702576"/>
            <a:ext cx="315732" cy="3289179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5"/>
    </mc:Choice>
    <mc:Fallback xmlns="">
      <p:transition spd="slow" advTm="12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25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Nagrody</a:t>
            </a:r>
            <a:endParaRPr lang="pl-PL" sz="3600" b="1" dirty="0">
              <a:solidFill>
                <a:srgbClr val="8A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07884"/>
            <a:ext cx="4258816" cy="1534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 smtClean="0"/>
              <a:t>Zasłużeni </a:t>
            </a:r>
            <a:r>
              <a:rPr lang="pl-PL" sz="2800" dirty="0"/>
              <a:t>dla </a:t>
            </a:r>
            <a:r>
              <a:rPr lang="pl-PL" sz="2800" dirty="0" smtClean="0"/>
              <a:t>Warszawy (2013)        Alina     Kuba</a:t>
            </a:r>
            <a:endParaRPr lang="pl-PL" dirty="0"/>
          </a:p>
        </p:txBody>
      </p:sp>
      <p:sp>
        <p:nvSpPr>
          <p:cNvPr id="6" name="Symbol zastępczy zawartości 4"/>
          <p:cNvSpPr txBox="1">
            <a:spLocks/>
          </p:cNvSpPr>
          <p:nvPr/>
        </p:nvSpPr>
        <p:spPr>
          <a:xfrm>
            <a:off x="758824" y="2132856"/>
            <a:ext cx="6765503" cy="818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pl-PL" dirty="0" smtClean="0"/>
          </a:p>
          <a:p>
            <a:pPr marL="0" indent="0">
              <a:buFont typeface="Arial" pitchFamily="34" charset="0"/>
              <a:buNone/>
            </a:pPr>
            <a:endParaRPr lang="pl-PL" dirty="0"/>
          </a:p>
        </p:txBody>
      </p:sp>
      <p:pic>
        <p:nvPicPr>
          <p:cNvPr id="7" name="Picture 2" descr="Fot. Wojciech Radwa&amp;nacute;ski, ngo.p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277" y="3807531"/>
            <a:ext cx="3790523" cy="252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15097"/>
            <a:ext cx="3781538" cy="251945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896277" y="1224915"/>
            <a:ext cx="37905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Odznaczenia Prezydenta dla działaczy pozarządowych (</a:t>
            </a:r>
            <a:r>
              <a:rPr lang="pl-PL" sz="2800" dirty="0" smtClean="0"/>
              <a:t>2014)                                Magda</a:t>
            </a:r>
            <a:endParaRPr lang="pl-PL" sz="2800" dirty="0"/>
          </a:p>
        </p:txBody>
      </p:sp>
      <p:sp>
        <p:nvSpPr>
          <p:cNvPr id="8" name="Strzałka w dół 7"/>
          <p:cNvSpPr/>
          <p:nvPr/>
        </p:nvSpPr>
        <p:spPr>
          <a:xfrm rot="20345386">
            <a:off x="2693677" y="2124083"/>
            <a:ext cx="267748" cy="171740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 w dół 8"/>
          <p:cNvSpPr/>
          <p:nvPr/>
        </p:nvSpPr>
        <p:spPr>
          <a:xfrm rot="21087463">
            <a:off x="5631900" y="3057391"/>
            <a:ext cx="277054" cy="717981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859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5"/>
    </mc:Choice>
    <mc:Fallback xmlns="">
      <p:transition spd="slow" advTm="13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25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8" grpId="0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sz="4000" b="1" dirty="0" smtClean="0">
                <a:solidFill>
                  <a:srgbClr val="8A0000"/>
                </a:solidFill>
              </a:rPr>
              <a:t>Nagrody </a:t>
            </a:r>
            <a:br>
              <a:rPr lang="pl-PL" sz="4000" b="1" dirty="0" smtClean="0">
                <a:solidFill>
                  <a:srgbClr val="8A0000"/>
                </a:solidFill>
              </a:rPr>
            </a:br>
            <a:endParaRPr lang="pl-PL" sz="4000" b="1" dirty="0">
              <a:solidFill>
                <a:srgbClr val="8A0000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  <a14:imgEffect>
                      <a14:brightnessContrast bright="15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84" y="1340768"/>
            <a:ext cx="6660232" cy="49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2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0"/>
    </mc:Choice>
    <mc:Fallback xmlns="">
      <p:transition spd="slow" advTm="5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Sponsorzy, </a:t>
            </a:r>
            <a:r>
              <a:rPr lang="pl-PL" sz="3600" b="1" dirty="0" err="1" smtClean="0">
                <a:solidFill>
                  <a:srgbClr val="8A0000"/>
                </a:solidFill>
              </a:rPr>
              <a:t>grantodawcy</a:t>
            </a:r>
            <a:r>
              <a:rPr lang="pl-PL" sz="3600" b="1" dirty="0" smtClean="0">
                <a:solidFill>
                  <a:srgbClr val="8A0000"/>
                </a:solidFill>
              </a:rPr>
              <a:t> (2001-2015)</a:t>
            </a:r>
            <a:endParaRPr lang="pl-PL" sz="3600" b="1" dirty="0">
              <a:solidFill>
                <a:srgbClr val="8A0000"/>
              </a:solidFill>
            </a:endParaRPr>
          </a:p>
        </p:txBody>
      </p:sp>
      <p:pic>
        <p:nvPicPr>
          <p:cNvPr id="1028" name="Picture 4" descr="http://portal.ngo.pl/files/portal.ngo.pl/public/partnerzylogoOK/logonorwegzesta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941168"/>
            <a:ext cx="2448272" cy="7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ortal.ngo.pl/files/portal.ngo.pl/public/sponsorzy/kapitalludzki_kolor_mniejszep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013176"/>
            <a:ext cx="1402190" cy="68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portal.ngo.pl/files/portal.ngo.pl/public/sponsorzy/logo_ueefs_lewastrona_mniejsz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941168"/>
            <a:ext cx="1450249" cy="73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portal.ngo.pl/files/portal.ngo.pl/public/sponsorzy/Trust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3827230"/>
            <a:ext cx="2304256" cy="80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portal.ngo.pl/files/portal.ngo.pl/public/sponsorzy/logoFW_maleo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489" y="3789040"/>
            <a:ext cx="1152128" cy="9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portal.ngo.pl/files/portal.ngo.pl/public/sponsorzy/obrazUE_maleo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95" y="3903527"/>
            <a:ext cx="1059201" cy="7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portal.ngo.pl/files/portal.ngo.pl/public/partnerzylogoOK/warszaw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941168"/>
            <a:ext cx="1800200" cy="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portal.ngo.pl/files/portal.ngo.pl/public/partnerzylogoOK/batorynowy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39" y="2619942"/>
            <a:ext cx="909685" cy="90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portal.ngo.pl/files/portal.ngo.pl/public/sponsorzy/logo_FIO1m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95" y="2718767"/>
            <a:ext cx="1392089" cy="72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5756" y="1309700"/>
            <a:ext cx="4248471" cy="11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rostokąt 12"/>
          <p:cNvSpPr/>
          <p:nvPr/>
        </p:nvSpPr>
        <p:spPr>
          <a:xfrm>
            <a:off x="3707904" y="5877272"/>
            <a:ext cx="25558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None/>
            </a:pPr>
            <a:r>
              <a:rPr lang="pl-PL" sz="3200" b="1" dirty="0" smtClean="0">
                <a:solidFill>
                  <a:srgbClr val="8A0000"/>
                </a:solidFill>
              </a:rPr>
              <a:t>Dziękujemy!!!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6"/>
    </mc:Choice>
    <mc:Fallback xmlns="">
      <p:transition spd="slow" advTm="11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Sponsorzy, </a:t>
            </a:r>
            <a:r>
              <a:rPr lang="pl-PL" sz="3600" b="1" dirty="0" err="1" smtClean="0">
                <a:solidFill>
                  <a:srgbClr val="8A0000"/>
                </a:solidFill>
              </a:rPr>
              <a:t>grantodawcy</a:t>
            </a:r>
            <a:r>
              <a:rPr lang="pl-PL" sz="3600" b="1" dirty="0" smtClean="0">
                <a:solidFill>
                  <a:srgbClr val="8A0000"/>
                </a:solidFill>
              </a:rPr>
              <a:t> (2001-2015)</a:t>
            </a:r>
            <a:endParaRPr lang="pl-PL" sz="3600" dirty="0">
              <a:solidFill>
                <a:srgbClr val="8A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3960440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pl-PL" sz="3800" dirty="0" smtClean="0"/>
              <a:t>Fundacja Forda</a:t>
            </a:r>
          </a:p>
          <a:p>
            <a:pPr lvl="0"/>
            <a:r>
              <a:rPr lang="pl-PL" sz="3800" dirty="0" smtClean="0"/>
              <a:t>Charles Stewart Mott </a:t>
            </a:r>
            <a:r>
              <a:rPr lang="pl-PL" sz="3800" dirty="0" err="1" smtClean="0"/>
              <a:t>Foundation</a:t>
            </a:r>
            <a:r>
              <a:rPr lang="pl-PL" sz="3800" dirty="0" smtClean="0"/>
              <a:t> </a:t>
            </a:r>
          </a:p>
          <a:p>
            <a:pPr lvl="0"/>
            <a:r>
              <a:rPr lang="pl-PL" sz="3800" dirty="0" smtClean="0"/>
              <a:t>Amerykańska Agencja ds. Rozwoju Międzynarodowego – USAID</a:t>
            </a:r>
          </a:p>
          <a:p>
            <a:pPr lvl="0"/>
            <a:r>
              <a:rPr lang="pl-PL" sz="3800" dirty="0" smtClean="0"/>
              <a:t>Polska Agencja Rozwoju Przedsiębiorczości</a:t>
            </a:r>
          </a:p>
          <a:p>
            <a:pPr lvl="0"/>
            <a:r>
              <a:rPr lang="pl-PL" sz="3800" dirty="0" smtClean="0"/>
              <a:t>Państwowy Fundusz Rehabilitacji Osób Niepełnosprawnych PFRON</a:t>
            </a:r>
          </a:p>
          <a:p>
            <a:pPr lvl="0"/>
            <a:r>
              <a:rPr lang="pl-PL" sz="3800" dirty="0" smtClean="0"/>
              <a:t>Ministerstwo Kultury i Dziedzictwa Narodowego</a:t>
            </a:r>
          </a:p>
          <a:p>
            <a:pPr lvl="0"/>
            <a:r>
              <a:rPr lang="pl-PL" sz="3800" dirty="0" smtClean="0"/>
              <a:t>Mazowiecki Urząd Wojewódzki</a:t>
            </a:r>
          </a:p>
          <a:p>
            <a:pPr lvl="0"/>
            <a:r>
              <a:rPr lang="pl-PL" sz="3800" dirty="0" err="1" smtClean="0"/>
              <a:t>Freedom</a:t>
            </a:r>
            <a:r>
              <a:rPr lang="pl-PL" sz="3800" dirty="0" smtClean="0"/>
              <a:t> House</a:t>
            </a:r>
          </a:p>
          <a:p>
            <a:pPr lvl="0"/>
            <a:r>
              <a:rPr lang="pl-PL" sz="3800" dirty="0" smtClean="0"/>
              <a:t>Fundacja Fundusz Współpracy</a:t>
            </a:r>
          </a:p>
          <a:p>
            <a:pPr lvl="0"/>
            <a:r>
              <a:rPr lang="pl-PL" sz="3800" dirty="0" smtClean="0"/>
              <a:t>PAUCII</a:t>
            </a:r>
          </a:p>
          <a:p>
            <a:pPr lvl="0"/>
            <a:r>
              <a:rPr lang="pl-PL" sz="3800" dirty="0" smtClean="0"/>
              <a:t>Szwajcarsko-Polski Program Współpracy, Fundusz dla Organizacji Pozarządowych</a:t>
            </a:r>
          </a:p>
          <a:p>
            <a:pPr lvl="0" algn="ctr">
              <a:buNone/>
            </a:pPr>
            <a:endParaRPr lang="pl-PL" sz="5100" b="1" dirty="0" smtClean="0">
              <a:solidFill>
                <a:srgbClr val="8A0000"/>
              </a:solidFill>
            </a:endParaRPr>
          </a:p>
          <a:p>
            <a:pPr>
              <a:buNone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3203848" y="5589240"/>
            <a:ext cx="25558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None/>
            </a:pPr>
            <a:r>
              <a:rPr lang="pl-PL" sz="3200" b="1" dirty="0">
                <a:solidFill>
                  <a:srgbClr val="8A0000"/>
                </a:solidFill>
              </a:rPr>
              <a:t>Dziękujemy!!!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1"/>
    </mc:Choice>
    <mc:Fallback xmlns="">
      <p:transition spd="slow" advTm="11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0892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4800" b="1" dirty="0" smtClean="0">
                <a:solidFill>
                  <a:srgbClr val="8A0000"/>
                </a:solidFill>
              </a:rPr>
              <a:t>Dziękujemy wszystkim naszym sponsorom, partnerom, sympatykom, współpracownikom! </a:t>
            </a:r>
            <a:endParaRPr lang="pl-PL" sz="4800" dirty="0">
              <a:solidFill>
                <a:srgbClr val="8A0000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78650"/>
            <a:ext cx="8660650" cy="1095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695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4"/>
    </mc:Choice>
    <mc:Fallback xmlns="">
      <p:transition spd="slow" advTm="6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 smtClean="0">
                <a:solidFill>
                  <a:srgbClr val="8A0000"/>
                </a:solidFill>
              </a:rPr>
              <a:t>Tacy byliśmy (1997)</a:t>
            </a:r>
            <a:endParaRPr lang="pl-PL" sz="4000" b="1" dirty="0">
              <a:solidFill>
                <a:srgbClr val="8A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48" y="1433331"/>
            <a:ext cx="7565903" cy="4766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350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8"/>
    </mc:Choice>
    <mc:Fallback xmlns="">
      <p:transition spd="slow" advTm="9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2448272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rgbClr val="8A0000"/>
                </a:solidFill>
              </a:rPr>
              <a:t>ZNAMY SIĘ NA </a:t>
            </a:r>
            <a:br>
              <a:rPr lang="pl-PL" b="1" dirty="0" smtClean="0">
                <a:solidFill>
                  <a:srgbClr val="8A0000"/>
                </a:solidFill>
              </a:rPr>
            </a:br>
            <a:r>
              <a:rPr lang="pl-PL" b="1" dirty="0" smtClean="0">
                <a:solidFill>
                  <a:srgbClr val="8A0000"/>
                </a:solidFill>
              </a:rPr>
              <a:t>ORGANIZACJACH POZARZĄDOWYCH</a:t>
            </a:r>
            <a:endParaRPr lang="pl-PL" b="1" dirty="0">
              <a:solidFill>
                <a:srgbClr val="8A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3140968"/>
            <a:ext cx="2329079" cy="30243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5"/>
    </mc:Choice>
    <mc:Fallback xmlns="">
      <p:transition spd="slow" advTm="5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Dlaczego Klon/Jawor?</a:t>
            </a:r>
            <a:endParaRPr lang="pl-PL" sz="3600" b="1" dirty="0">
              <a:solidFill>
                <a:srgbClr val="8A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8232" y="1605074"/>
            <a:ext cx="8208912" cy="25922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800" dirty="0" smtClean="0"/>
          </a:p>
          <a:p>
            <a:r>
              <a:rPr lang="pl-PL" sz="2400" dirty="0" smtClean="0"/>
              <a:t>Klon – o </a:t>
            </a:r>
            <a:r>
              <a:rPr lang="pl-PL" sz="2400" dirty="0"/>
              <a:t>organizacjach </a:t>
            </a:r>
            <a:r>
              <a:rPr lang="pl-PL" sz="2400" dirty="0" smtClean="0"/>
              <a:t>świadczących </a:t>
            </a:r>
            <a:r>
              <a:rPr lang="pl-PL" sz="2400" dirty="0"/>
              <a:t>pomoc </a:t>
            </a:r>
            <a:r>
              <a:rPr lang="pl-PL" sz="2400" dirty="0" smtClean="0"/>
              <a:t>społeczną </a:t>
            </a:r>
            <a:endParaRPr lang="pl-PL" sz="2400" dirty="0"/>
          </a:p>
          <a:p>
            <a:r>
              <a:rPr lang="pl-PL" sz="2400" dirty="0" smtClean="0"/>
              <a:t>Jawor – o </a:t>
            </a:r>
            <a:r>
              <a:rPr lang="pl-PL" sz="2400" dirty="0"/>
              <a:t>wszystkich organizacjach pozarządowych działających w </a:t>
            </a:r>
            <a:r>
              <a:rPr lang="pl-PL" sz="2400" dirty="0" smtClean="0"/>
              <a:t>Polsce</a:t>
            </a:r>
          </a:p>
          <a:p>
            <a:pPr>
              <a:buNone/>
            </a:pPr>
            <a:endParaRPr lang="pl-PL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pl-PL" dirty="0">
              <a:solidFill>
                <a:srgbClr val="00B050"/>
              </a:solidFill>
            </a:endParaRPr>
          </a:p>
          <a:p>
            <a:pPr>
              <a:buNone/>
            </a:pPr>
            <a:endParaRPr lang="pl-PL" dirty="0" smtClean="0">
              <a:solidFill>
                <a:srgbClr val="00B05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50" y="3284984"/>
            <a:ext cx="2201115" cy="315831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3284984"/>
            <a:ext cx="2217025" cy="315831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39552" y="1181733"/>
            <a:ext cx="7704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To nazwy </a:t>
            </a:r>
            <a:r>
              <a:rPr lang="pl-PL" sz="2400" dirty="0"/>
              <a:t>baz danych i drukowanych informatorów: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569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1"/>
    </mc:Choice>
    <mc:Fallback xmlns="">
      <p:transition spd="slow" advTm="13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Inne bazy, informatory Klon/Jawor</a:t>
            </a:r>
            <a:endParaRPr lang="pl-PL" sz="3600" dirty="0">
              <a:solidFill>
                <a:srgbClr val="8A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endParaRPr lang="pl-PL" dirty="0" smtClean="0">
              <a:solidFill>
                <a:srgbClr val="FF0000"/>
              </a:solidFill>
            </a:endParaRPr>
          </a:p>
          <a:p>
            <a:endParaRPr lang="pl-PL" dirty="0" smtClean="0">
              <a:solidFill>
                <a:srgbClr val="FF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87" y="1988840"/>
            <a:ext cx="2979815" cy="422888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1988840"/>
            <a:ext cx="3007902" cy="42288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8"/>
    </mc:Choice>
    <mc:Fallback xmlns="">
      <p:transition spd="slow" advTm="10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A0000"/>
                </a:solidFill>
              </a:rPr>
              <a:t>W ogóle </a:t>
            </a:r>
            <a:r>
              <a:rPr lang="pl-PL" sz="3600" b="1" dirty="0" err="1" smtClean="0">
                <a:solidFill>
                  <a:srgbClr val="8A0000"/>
                </a:solidFill>
              </a:rPr>
              <a:t>duuużo</a:t>
            </a:r>
            <a:r>
              <a:rPr lang="pl-PL" sz="3600" b="1" dirty="0" smtClean="0">
                <a:solidFill>
                  <a:srgbClr val="8A0000"/>
                </a:solidFill>
              </a:rPr>
              <a:t> drukowaliśmy </a:t>
            </a:r>
            <a:r>
              <a:rPr lang="pl-PL" b="1" dirty="0" smtClean="0">
                <a:solidFill>
                  <a:srgbClr val="8A0000"/>
                </a:solidFill>
                <a:sym typeface="Wingdings" pitchFamily="2" charset="2"/>
              </a:rPr>
              <a:t></a:t>
            </a:r>
            <a:endParaRPr lang="pl-PL" b="1" dirty="0">
              <a:solidFill>
                <a:srgbClr val="8A0000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35" y="1844824"/>
            <a:ext cx="8349329" cy="432048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50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1"/>
    </mc:Choice>
    <mc:Fallback xmlns="">
      <p:transition spd="slow" advTm="10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7|1.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1|1.7|1.5|1.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1787</TotalTime>
  <Words>623</Words>
  <Application>Microsoft Office PowerPoint</Application>
  <PresentationFormat>Pokaz na ekranie (4:3)</PresentationFormat>
  <Paragraphs>155</Paragraphs>
  <Slides>60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60</vt:i4>
      </vt:variant>
    </vt:vector>
  </HeadingPairs>
  <TitlesOfParts>
    <vt:vector size="64" baseType="lpstr">
      <vt:lpstr>Arial</vt:lpstr>
      <vt:lpstr>Calibri</vt:lpstr>
      <vt:lpstr>Wingdings</vt:lpstr>
      <vt:lpstr>Motyw pakietu Office</vt:lpstr>
      <vt:lpstr>Stowarzyszenie Klon/Jawor</vt:lpstr>
      <vt:lpstr>Jak to się stało? </vt:lpstr>
      <vt:lpstr>Skąd się wziął Klon/Jawor? Skąd taka nazwa?</vt:lpstr>
      <vt:lpstr>Tak to było – Kuba, miłośnik dendrologii</vt:lpstr>
      <vt:lpstr>I tak było – Ula, Lena</vt:lpstr>
      <vt:lpstr>Tacy byliśmy (1997)</vt:lpstr>
      <vt:lpstr>Dlaczego Klon/Jawor?</vt:lpstr>
      <vt:lpstr>Inne bazy, informatory Klon/Jawor</vt:lpstr>
      <vt:lpstr>W ogóle duuużo drukowaliśmy </vt:lpstr>
      <vt:lpstr>Rejestracja Stowarzyszenia Klon/Jawor</vt:lpstr>
      <vt:lpstr>Prezentacja programu PowerPoint</vt:lpstr>
      <vt:lpstr>Prezentacja programu PowerPoint</vt:lpstr>
      <vt:lpstr>ngo.pl i TWI</vt:lpstr>
      <vt:lpstr>ngo.pl i TWI</vt:lpstr>
      <vt:lpstr>Ludzko – tak to wyglądało</vt:lpstr>
      <vt:lpstr>I tak, też wyglądało</vt:lpstr>
      <vt:lpstr>Czasem wyjeżdżaliśmy – do Sandomierza</vt:lpstr>
      <vt:lpstr>Do Lwowa i do  Falenicy</vt:lpstr>
      <vt:lpstr>Broszury PSP  (Poznaj Swoje Prawa)</vt:lpstr>
      <vt:lpstr>Seria 3w*  (Warto Wiedzieć Więcej)</vt:lpstr>
      <vt:lpstr>Inne wydawnictwa</vt:lpstr>
      <vt:lpstr>gazeta.ngo.pl, Poradnik pozarządowy</vt:lpstr>
      <vt:lpstr>Program Europejski</vt:lpstr>
      <vt:lpstr>Nowe technologie dla NGOs</vt:lpstr>
      <vt:lpstr>Wsparliśmy powstanie serwisów</vt:lpstr>
      <vt:lpstr>Reakcje na wydarzenia</vt:lpstr>
      <vt:lpstr>Gdzie bywaliśmy: Woodstock 2001</vt:lpstr>
      <vt:lpstr>Byliśmy na wszystkich OFIP-ach</vt:lpstr>
      <vt:lpstr>5-lecie portalu ngo.pl (2005)</vt:lpstr>
      <vt:lpstr>Badania współpracy: Barometr, Lupa</vt:lpstr>
      <vt:lpstr>Prezentacja programu PowerPoint</vt:lpstr>
      <vt:lpstr>Rozwinęliśmy i prowadzimy </vt:lpstr>
      <vt:lpstr>ngo.pl 2000</vt:lpstr>
      <vt:lpstr>ngo.pl 2001</vt:lpstr>
      <vt:lpstr>ngo.pl 2001</vt:lpstr>
      <vt:lpstr>ngo.pl 2007</vt:lpstr>
      <vt:lpstr>ngo.pl 2013 </vt:lpstr>
      <vt:lpstr>Ngo.pl okolicznościowe (25-lecie)</vt:lpstr>
      <vt:lpstr>ngo.pl 2015</vt:lpstr>
      <vt:lpstr>Co robimy – bazy</vt:lpstr>
      <vt:lpstr>Co robimy – badania  „Kondycja organizacji” (7 edycji)</vt:lpstr>
      <vt:lpstr>Co robimy  – badania  wolontariatu i filantropii (14 edycji)</vt:lpstr>
      <vt:lpstr>Co robimy – poradniki dla organizacji  pozarządowych</vt:lpstr>
      <vt:lpstr>Co robimy – poradnik.ngo.pl</vt:lpstr>
      <vt:lpstr>Co robimy – konsultujemy akty prawne, relacjonujemy</vt:lpstr>
      <vt:lpstr>Bierzemy udział w ważnych wydarzeniach, współpracujemy z instytucjami</vt:lpstr>
      <vt:lpstr>Co robimy – mojapolis.pl</vt:lpstr>
      <vt:lpstr>Jesteśmy członkiem Sieci Splot i OFOP</vt:lpstr>
      <vt:lpstr>Prezentacja programu PowerPoint</vt:lpstr>
      <vt:lpstr>Zawsze ta sama misja</vt:lpstr>
      <vt:lpstr>Rozwinął się zespół </vt:lpstr>
      <vt:lpstr>Pieniądze, projekty</vt:lpstr>
      <vt:lpstr>Uczestniczyliśmy w powstaniu organizacji</vt:lpstr>
      <vt:lpstr>Nagrody</vt:lpstr>
      <vt:lpstr>Nagrody</vt:lpstr>
      <vt:lpstr> Nagrody  </vt:lpstr>
      <vt:lpstr>Sponsorzy, grantodawcy (2001-2015)</vt:lpstr>
      <vt:lpstr>Sponsorzy, grantodawcy (2001-2015)</vt:lpstr>
      <vt:lpstr>Prezentacja programu PowerPoint</vt:lpstr>
      <vt:lpstr>ZNAMY SIĘ NA  ORGANIZACJACH POZARZĄDOWYCH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Ngo.pl</dc:title>
  <dc:creator>Renata Niecikowska</dc:creator>
  <cp:lastModifiedBy>Renata Niecikowska</cp:lastModifiedBy>
  <cp:revision>233</cp:revision>
  <dcterms:modified xsi:type="dcterms:W3CDTF">2015-12-03T11:44:05Z</dcterms:modified>
</cp:coreProperties>
</file>